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79.xml" ContentType="application/vnd.openxmlformats-officedocument.presentationml.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5"/>
  </p:notesMasterIdLst>
  <p:sldIdLst>
    <p:sldId id="256" r:id="rId2"/>
    <p:sldId id="257" r:id="rId3"/>
    <p:sldId id="268" r:id="rId4"/>
    <p:sldId id="258" r:id="rId5"/>
    <p:sldId id="269" r:id="rId6"/>
    <p:sldId id="263" r:id="rId7"/>
    <p:sldId id="287" r:id="rId8"/>
    <p:sldId id="288" r:id="rId9"/>
    <p:sldId id="286" r:id="rId10"/>
    <p:sldId id="373" r:id="rId11"/>
    <p:sldId id="289" r:id="rId12"/>
    <p:sldId id="290" r:id="rId13"/>
    <p:sldId id="291" r:id="rId14"/>
    <p:sldId id="292" r:id="rId15"/>
    <p:sldId id="360" r:id="rId16"/>
    <p:sldId id="361" r:id="rId17"/>
    <p:sldId id="362" r:id="rId18"/>
    <p:sldId id="368" r:id="rId19"/>
    <p:sldId id="367" r:id="rId20"/>
    <p:sldId id="371" r:id="rId21"/>
    <p:sldId id="369" r:id="rId22"/>
    <p:sldId id="366" r:id="rId23"/>
    <p:sldId id="365" r:id="rId24"/>
    <p:sldId id="293" r:id="rId25"/>
    <p:sldId id="294" r:id="rId26"/>
    <p:sldId id="295" r:id="rId27"/>
    <p:sldId id="296" r:id="rId28"/>
    <p:sldId id="297" r:id="rId29"/>
    <p:sldId id="298" r:id="rId30"/>
    <p:sldId id="299" r:id="rId31"/>
    <p:sldId id="300" r:id="rId32"/>
    <p:sldId id="301" r:id="rId33"/>
    <p:sldId id="302" r:id="rId34"/>
    <p:sldId id="303" r:id="rId35"/>
    <p:sldId id="333" r:id="rId36"/>
    <p:sldId id="304" r:id="rId37"/>
    <p:sldId id="305" r:id="rId38"/>
    <p:sldId id="306" r:id="rId39"/>
    <p:sldId id="307" r:id="rId40"/>
    <p:sldId id="334" r:id="rId41"/>
    <p:sldId id="309" r:id="rId42"/>
    <p:sldId id="350" r:id="rId43"/>
    <p:sldId id="311" r:id="rId44"/>
    <p:sldId id="312" r:id="rId45"/>
    <p:sldId id="345" r:id="rId46"/>
    <p:sldId id="313" r:id="rId47"/>
    <p:sldId id="315" r:id="rId48"/>
    <p:sldId id="328" r:id="rId49"/>
    <p:sldId id="317" r:id="rId50"/>
    <p:sldId id="318" r:id="rId51"/>
    <p:sldId id="323" r:id="rId52"/>
    <p:sldId id="348" r:id="rId53"/>
    <p:sldId id="349" r:id="rId54"/>
    <p:sldId id="331" r:id="rId55"/>
    <p:sldId id="324" r:id="rId56"/>
    <p:sldId id="325" r:id="rId57"/>
    <p:sldId id="346" r:id="rId58"/>
    <p:sldId id="330" r:id="rId59"/>
    <p:sldId id="326" r:id="rId60"/>
    <p:sldId id="327" r:id="rId61"/>
    <p:sldId id="347" r:id="rId62"/>
    <p:sldId id="329" r:id="rId63"/>
    <p:sldId id="332" r:id="rId64"/>
    <p:sldId id="335" r:id="rId65"/>
    <p:sldId id="343" r:id="rId66"/>
    <p:sldId id="336" r:id="rId67"/>
    <p:sldId id="337" r:id="rId68"/>
    <p:sldId id="338" r:id="rId69"/>
    <p:sldId id="339" r:id="rId70"/>
    <p:sldId id="340" r:id="rId71"/>
    <p:sldId id="342" r:id="rId72"/>
    <p:sldId id="341" r:id="rId73"/>
    <p:sldId id="354" r:id="rId74"/>
    <p:sldId id="352" r:id="rId75"/>
    <p:sldId id="353" r:id="rId76"/>
    <p:sldId id="355" r:id="rId77"/>
    <p:sldId id="356" r:id="rId78"/>
    <p:sldId id="357" r:id="rId79"/>
    <p:sldId id="358" r:id="rId80"/>
    <p:sldId id="344" r:id="rId81"/>
    <p:sldId id="351" r:id="rId82"/>
    <p:sldId id="372" r:id="rId83"/>
    <p:sldId id="285" r:id="rId8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87081" autoAdjust="0"/>
  </p:normalViewPr>
  <p:slideViewPr>
    <p:cSldViewPr>
      <p:cViewPr varScale="1">
        <p:scale>
          <a:sx n="68" d="100"/>
          <a:sy n="68" d="100"/>
        </p:scale>
        <p:origin x="-576" y="-90"/>
      </p:cViewPr>
      <p:guideLst>
        <p:guide orient="horz" pos="2160"/>
        <p:guide pos="2880"/>
      </p:guideLst>
    </p:cSldViewPr>
  </p:slideViewPr>
  <p:outlineViewPr>
    <p:cViewPr>
      <p:scale>
        <a:sx n="33" d="100"/>
        <a:sy n="33" d="100"/>
      </p:scale>
      <p:origin x="0" y="300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EC7AB654-D44E-45EC-859A-4D9D9914D0B4}" type="datetimeFigureOut">
              <a:rPr lang="en-US"/>
              <a:pPr>
                <a:defRPr/>
              </a:pPr>
              <a:t>1/1/2011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BE42C262-6D8E-47B1-9EBE-BF87AB0C3EE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Title Page</a:t>
            </a:r>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6F704A-78E2-49E6-9547-30FBB46BE808}"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BFA528-888B-43C5-B1A2-3C126C1D8622}" type="slidenum">
              <a:rPr lang="en-US"/>
              <a:pPr/>
              <a:t>46</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154BD-8BEF-4958-A36A-106E9AEF55C1}" type="slidenum">
              <a:rPr lang="en-US"/>
              <a:pPr/>
              <a:t>47</a:t>
            </a:fld>
            <a:endParaRPr lang="en-US"/>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3FE18B-525A-4D20-BFCE-3AEE24052205}" type="slidenum">
              <a:rPr lang="en-US"/>
              <a:pPr/>
              <a:t>49</a:t>
            </a:fld>
            <a:endParaRPr 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79E011-BFCD-4AB9-A50F-86E4E4BA2CA7}" type="slidenum">
              <a:rPr lang="en-US"/>
              <a:pPr/>
              <a:t>50</a:t>
            </a:fld>
            <a:endParaRPr 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End.</a:t>
            </a:r>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F64721-9C60-4C8D-9E93-D0784A23063D}" type="slidenum">
              <a:rPr lang="en-US" smtClean="0"/>
              <a:pPr fontAlgn="base">
                <a:spcBef>
                  <a:spcPct val="0"/>
                </a:spcBef>
                <a:spcAft>
                  <a:spcPct val="0"/>
                </a:spcAft>
                <a:defRPr/>
              </a:pPr>
              <a:t>83</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UWRB Mission</a:t>
            </a:r>
          </a:p>
        </p:txBody>
      </p:sp>
      <p:sp>
        <p:nvSpPr>
          <p:cNvPr id="112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644E4D4-3763-454F-B164-16AB42A9C994}" type="slidenum">
              <a:rPr lang="en-US" smtClean="0"/>
              <a:pPr fontAlgn="base">
                <a:spcBef>
                  <a:spcPct val="0"/>
                </a:spcBef>
                <a:spcAft>
                  <a:spcPct val="0"/>
                </a:spcAft>
                <a:defRPr/>
              </a:pPr>
              <a:t>2</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Board of Trustees</a:t>
            </a:r>
          </a:p>
        </p:txBody>
      </p:sp>
      <p:sp>
        <p:nvSpPr>
          <p:cNvPr id="4" name="Slide Number Placeholder 3"/>
          <p:cNvSpPr>
            <a:spLocks noGrp="1"/>
          </p:cNvSpPr>
          <p:nvPr>
            <p:ph type="sldNum" sz="quarter" idx="5"/>
          </p:nvPr>
        </p:nvSpPr>
        <p:spPr/>
        <p:txBody>
          <a:bodyPr/>
          <a:lstStyle/>
          <a:p>
            <a:pPr>
              <a:defRPr/>
            </a:pPr>
            <a:fld id="{42AF96B0-8404-4931-9D71-49FC26762C18}"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Upper White River watershed region with Roads/Political boundaries map and statistical data of region.</a:t>
            </a:r>
          </a:p>
        </p:txBody>
      </p:sp>
      <p:sp>
        <p:nvSpPr>
          <p:cNvPr id="122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166DA1-559B-499F-BC55-C40C38C956BB}" type="slidenum">
              <a:rPr lang="en-US" smtClean="0"/>
              <a:pPr fontAlgn="base">
                <a:spcBef>
                  <a:spcPct val="0"/>
                </a:spcBef>
                <a:spcAft>
                  <a:spcPct val="0"/>
                </a:spcAft>
                <a:defRPr/>
              </a:pPr>
              <a:t>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Program Priorities</a:t>
            </a:r>
          </a:p>
        </p:txBody>
      </p:sp>
      <p:sp>
        <p:nvSpPr>
          <p:cNvPr id="4" name="Slide Number Placeholder 3"/>
          <p:cNvSpPr>
            <a:spLocks noGrp="1"/>
          </p:cNvSpPr>
          <p:nvPr>
            <p:ph type="sldNum" sz="quarter" idx="5"/>
          </p:nvPr>
        </p:nvSpPr>
        <p:spPr/>
        <p:txBody>
          <a:bodyPr/>
          <a:lstStyle/>
          <a:p>
            <a:pPr>
              <a:defRPr/>
            </a:pPr>
            <a:fld id="{B250BE41-1D18-4397-A8AB-00B41920591B}"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Priority Project to Monitor, Measure and Report on Water Quality in the Basin.</a:t>
            </a:r>
          </a:p>
        </p:txBody>
      </p:sp>
      <p:sp>
        <p:nvSpPr>
          <p:cNvPr id="4" name="Slide Number Placeholder 3"/>
          <p:cNvSpPr>
            <a:spLocks noGrp="1"/>
          </p:cNvSpPr>
          <p:nvPr>
            <p:ph type="sldNum" sz="quarter" idx="5"/>
          </p:nvPr>
        </p:nvSpPr>
        <p:spPr/>
        <p:txBody>
          <a:bodyPr/>
          <a:lstStyle/>
          <a:p>
            <a:pPr>
              <a:defRPr/>
            </a:pPr>
            <a:fld id="{63CA104D-3BF8-470E-B8C4-CB036D3E669F}"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78B5BC-A5D5-4B2C-BF1C-958364B577AC}" type="slidenum">
              <a:rPr lang="en-US"/>
              <a:pPr/>
              <a:t>41</a:t>
            </a:fld>
            <a:endParaRPr lang="en-US"/>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0848E3-6667-41D8-BFCE-B6CDE47C9C0A}" type="slidenum">
              <a:rPr lang="en-US"/>
              <a:pPr/>
              <a:t>43</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5CE59D-85A1-4B0E-AE1A-D971D63159F2}" type="slidenum">
              <a:rPr lang="en-US"/>
              <a:pPr/>
              <a:t>44</a:t>
            </a:fld>
            <a:endParaRPr lang="en-US"/>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D72B1C9B-9728-4F63-B451-738C252CD7F9}" type="datetimeFigureOut">
              <a:rPr lang="en-US"/>
              <a:pPr>
                <a:defRPr/>
              </a:pPr>
              <a:t>1/1/2011</a:t>
            </a:fld>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7E780BEF-01F4-400F-A42A-D3509A771042}"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5672867A-2E00-4771-9EEF-3E142EA4B2E8}" type="datetimeFigureOut">
              <a:rPr lang="en-US"/>
              <a:pPr>
                <a:defRPr/>
              </a:pPr>
              <a:t>1/1/2011</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723512EB-86D6-4C6B-A604-1BCF2643AE8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D26B3C61-8AAF-48F3-884C-EAD80900611D}" type="datetimeFigureOut">
              <a:rPr lang="en-US"/>
              <a:pPr>
                <a:defRPr/>
              </a:pPr>
              <a:t>1/1/2011</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75F3A02A-49BA-4BA3-B60D-41A8590CF56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45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5157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2133600" cy="476250"/>
          </a:xfrm>
        </p:spPr>
        <p:txBody>
          <a:bodyPr/>
          <a:lstStyle>
            <a:lvl1pPr>
              <a:defRPr/>
            </a:lvl1pPr>
          </a:lstStyle>
          <a:p>
            <a:fld id="{7361A600-B217-47A4-BD4E-CFCFB4A79DED}"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A4866602-780D-43DE-BC41-907C382110A8}" type="datetimeFigureOut">
              <a:rPr lang="en-US"/>
              <a:pPr>
                <a:defRPr/>
              </a:pPr>
              <a:t>1/1/2011</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DB5DF187-0976-4ECC-9AC7-AEB342C014E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5D5BBFB-9FEF-4F9B-9336-DB33284C2EC7}" type="datetimeFigureOut">
              <a:rPr lang="en-US"/>
              <a:pPr>
                <a:defRPr/>
              </a:pPr>
              <a:t>1/1/2011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E2428C-09F7-4860-B2AA-5287624769B9}"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2B2D8659-F784-4AFC-ABD1-C4C23B6630D9}" type="datetimeFigureOut">
              <a:rPr lang="en-US"/>
              <a:pPr>
                <a:defRPr/>
              </a:pPr>
              <a:t>1/1/2011</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D5235F9D-F809-41B6-9A79-705C86E7640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02B944EE-0714-457E-8D75-9E9B3DC2D20F}" type="datetimeFigureOut">
              <a:rPr lang="en-US"/>
              <a:pPr>
                <a:defRPr/>
              </a:pPr>
              <a:t>1/1/2011</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7BAFF78A-01EE-42CB-AFE5-B003C7B81BA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ADD85DDF-14AB-491C-9066-95411FF48B82}" type="datetimeFigureOut">
              <a:rPr lang="en-US"/>
              <a:pPr>
                <a:defRPr/>
              </a:pPr>
              <a:t>1/1/2011</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F63283BB-E984-4BA8-BA98-02AD993D3BD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B046786C-36D1-4C26-B25B-BBF72D4D98DC}" type="datetimeFigureOut">
              <a:rPr lang="en-US"/>
              <a:pPr>
                <a:defRPr/>
              </a:pPr>
              <a:t>1/1/2011</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4749E72E-ECF3-47E0-AE4A-97F325BD2B7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F9D69CCB-5837-4A20-8EF2-0C6164DB1F18}" type="datetimeFigureOut">
              <a:rPr lang="en-US"/>
              <a:pPr>
                <a:defRPr/>
              </a:pPr>
              <a:t>1/1/2011</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29BD89E1-48EB-448F-9BB9-C5729756FA2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E5D0050B-080D-44F6-AE70-268FD4C408E1}" type="datetimeFigureOut">
              <a:rPr lang="en-US"/>
              <a:pPr>
                <a:defRPr/>
              </a:pPr>
              <a:t>1/1/2011</a:t>
            </a:fld>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449D2951-32C6-4C11-84B1-F4AB04B3555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fld id="{20CF31FB-0681-4341-BB67-1736418222C1}" type="datetimeFigureOut">
              <a:rPr lang="en-US"/>
              <a:pPr>
                <a:defRPr/>
              </a:pPr>
              <a:t>1/1/2011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defRPr>
            </a:lvl1pPr>
          </a:lstStyle>
          <a:p>
            <a:pPr>
              <a:defRPr/>
            </a:pPr>
            <a:fld id="{69E6870D-5F3F-4475-B74C-D0F7EF167451}" type="slidenum">
              <a:rPr lang="en-US"/>
              <a:pPr>
                <a:defRPr/>
              </a:pPr>
              <a:t>‹#›</a:t>
            </a:fld>
            <a:endParaRPr 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grpSp>
    </p:spTree>
  </p:cSld>
  <p:clrMap bg1="lt1" tx1="dk1" bg2="lt2" tx2="dk2" accent1="accent1" accent2="accent2" accent3="accent3" accent4="accent4" accent5="accent5" accent6="accent6" hlink="hlink" folHlink="folHlink"/>
  <p:sldLayoutIdLst>
    <p:sldLayoutId id="2147483781" r:id="rId1"/>
    <p:sldLayoutId id="2147483773" r:id="rId2"/>
    <p:sldLayoutId id="2147483782" r:id="rId3"/>
    <p:sldLayoutId id="2147483774" r:id="rId4"/>
    <p:sldLayoutId id="2147483775" r:id="rId5"/>
    <p:sldLayoutId id="2147483776" r:id="rId6"/>
    <p:sldLayoutId id="2147483777" r:id="rId7"/>
    <p:sldLayoutId id="2147483778" r:id="rId8"/>
    <p:sldLayoutId id="2147483783" r:id="rId9"/>
    <p:sldLayoutId id="2147483779" r:id="rId10"/>
    <p:sldLayoutId id="2147483780" r:id="rId11"/>
    <p:sldLayoutId id="2147483784" r:id="rId12"/>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6BB1C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6BB1C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6585CF"/>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6.tiff"/><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tiff"/></Relationships>
</file>

<file path=ppt/slides/_rels/slide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uacdc.uark.edu/" TargetMode="Externa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tiff"/></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6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uacdc.uark.edu/" TargetMode="Externa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9.tif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4" descr="tony4--creek near dam--curt of beaverlake dot com.jpg"/>
          <p:cNvPicPr>
            <a:picLocks noChangeAspect="1"/>
          </p:cNvPicPr>
          <p:nvPr/>
        </p:nvPicPr>
        <p:blipFill>
          <a:blip r:embed="rId3" cstate="print"/>
          <a:srcRect/>
          <a:stretch>
            <a:fillRect/>
          </a:stretch>
        </p:blipFill>
        <p:spPr bwMode="auto">
          <a:xfrm>
            <a:off x="152400" y="457200"/>
            <a:ext cx="8839200" cy="6248400"/>
          </a:xfrm>
          <a:prstGeom prst="rect">
            <a:avLst/>
          </a:prstGeom>
          <a:noFill/>
          <a:ln w="9525">
            <a:noFill/>
            <a:miter lim="800000"/>
            <a:headEnd/>
            <a:tailEnd/>
          </a:ln>
          <a:effectLst>
            <a:softEdge rad="112500"/>
          </a:effectLst>
        </p:spPr>
      </p:pic>
      <p:pic>
        <p:nvPicPr>
          <p:cNvPr id="5123" name="Picture 3" descr="UWRB--small.JPG"/>
          <p:cNvPicPr>
            <a:picLocks noChangeAspect="1"/>
          </p:cNvPicPr>
          <p:nvPr/>
        </p:nvPicPr>
        <p:blipFill>
          <a:blip r:embed="rId4" cstate="print">
            <a:clrChange>
              <a:clrFrom>
                <a:srgbClr val="FFFFFF"/>
              </a:clrFrom>
              <a:clrTo>
                <a:srgbClr val="FFFFFF">
                  <a:alpha val="0"/>
                </a:srgbClr>
              </a:clrTo>
            </a:clrChange>
          </a:blip>
          <a:stretch>
            <a:fillRect/>
          </a:stretch>
        </p:blipFill>
        <p:spPr bwMode="auto">
          <a:xfrm>
            <a:off x="5029200" y="2569028"/>
            <a:ext cx="3810000" cy="1088571"/>
          </a:xfrm>
          <a:prstGeom prst="rect">
            <a:avLst/>
          </a:prstGeom>
          <a:noFill/>
          <a:ln w="9525">
            <a:noFill/>
            <a:miter lim="800000"/>
            <a:headEnd/>
            <a:tailEnd/>
          </a:ln>
        </p:spPr>
      </p:pic>
      <p:sp>
        <p:nvSpPr>
          <p:cNvPr id="2" name="Title 1"/>
          <p:cNvSpPr>
            <a:spLocks noGrp="1"/>
          </p:cNvSpPr>
          <p:nvPr>
            <p:ph type="ctrTitle"/>
          </p:nvPr>
        </p:nvSpPr>
        <p:spPr>
          <a:xfrm>
            <a:off x="1066800" y="3505200"/>
            <a:ext cx="7851648" cy="990600"/>
          </a:xfrm>
        </p:spPr>
        <p:txBody>
          <a:bodyPr/>
          <a:lstStyle/>
          <a:p>
            <a:pPr eaLnBrk="1" fontAlgn="auto" hangingPunct="1">
              <a:spcAft>
                <a:spcPts val="0"/>
              </a:spcAft>
              <a:defRPr/>
            </a:pPr>
            <a:r>
              <a:rPr lang="en-US" dirty="0" smtClean="0">
                <a:effectLst/>
              </a:rPr>
              <a:t>Ozarks Water Watch</a:t>
            </a:r>
            <a:endParaRPr lang="en-US" dirty="0">
              <a:effectLst/>
            </a:endParaRPr>
          </a:p>
        </p:txBody>
      </p:sp>
      <p:sp>
        <p:nvSpPr>
          <p:cNvPr id="7" name="TextBox 6"/>
          <p:cNvSpPr txBox="1"/>
          <p:nvPr/>
        </p:nvSpPr>
        <p:spPr>
          <a:xfrm>
            <a:off x="2362200" y="4800600"/>
            <a:ext cx="6400800" cy="461963"/>
          </a:xfrm>
          <a:prstGeom prst="rect">
            <a:avLst/>
          </a:prstGeom>
          <a:noFill/>
        </p:spPr>
        <p:txBody>
          <a:bodyPr>
            <a:spAutoFit/>
          </a:bodyPr>
          <a:lstStyle/>
          <a:p>
            <a:pPr algn="r">
              <a:defRPr/>
            </a:pPr>
            <a:r>
              <a:rPr lang="en-US" sz="2400" b="1" dirty="0">
                <a:latin typeface="+mj-lt"/>
              </a:rPr>
              <a:t>Protecting and Preserving our Ozarks Heritage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6705600"/>
          </a:xfrm>
        </p:spPr>
        <p:txBody>
          <a:bodyPr/>
          <a:lstStyle/>
          <a:p>
            <a:r>
              <a:rPr lang="en-US" sz="7200" dirty="0" smtClean="0"/>
              <a:t>SLOW</a:t>
            </a:r>
            <a:br>
              <a:rPr lang="en-US" sz="7200" dirty="0" smtClean="0"/>
            </a:br>
            <a:r>
              <a:rPr lang="en-US" sz="7200" dirty="0" smtClean="0"/>
              <a:t/>
            </a:r>
            <a:br>
              <a:rPr lang="en-US" sz="7200" dirty="0" smtClean="0"/>
            </a:br>
            <a:r>
              <a:rPr lang="en-US" sz="7200" dirty="0" smtClean="0"/>
              <a:t>		SPREAD</a:t>
            </a:r>
            <a:br>
              <a:rPr lang="en-US" sz="7200" dirty="0" smtClean="0"/>
            </a:br>
            <a:r>
              <a:rPr lang="en-US" sz="7200" dirty="0" smtClean="0"/>
              <a:t/>
            </a:r>
            <a:br>
              <a:rPr lang="en-US" sz="7200" dirty="0" smtClean="0"/>
            </a:br>
            <a:r>
              <a:rPr lang="en-US" sz="7200" dirty="0" smtClean="0"/>
              <a:t>					SOAK</a:t>
            </a:r>
            <a:br>
              <a:rPr lang="en-US" sz="7200" dirty="0" smtClean="0"/>
            </a:br>
            <a:endParaRPr lang="en-US" sz="7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772400" cy="914400"/>
          </a:xfrm>
        </p:spPr>
        <p:txBody>
          <a:bodyPr/>
          <a:lstStyle/>
          <a:p>
            <a:r>
              <a:rPr lang="en-US" dirty="0" smtClean="0"/>
              <a:t>LID Facilities</a:t>
            </a:r>
            <a:endParaRPr lang="en-US" dirty="0"/>
          </a:p>
        </p:txBody>
      </p:sp>
      <p:sp>
        <p:nvSpPr>
          <p:cNvPr id="3" name="Text Placeholder 2"/>
          <p:cNvSpPr>
            <a:spLocks noGrp="1"/>
          </p:cNvSpPr>
          <p:nvPr>
            <p:ph type="body" idx="1"/>
          </p:nvPr>
        </p:nvSpPr>
        <p:spPr/>
        <p:txBody>
          <a:bodyPr/>
          <a:lstStyle/>
          <a:p>
            <a:endParaRPr lang="en-US"/>
          </a:p>
        </p:txBody>
      </p:sp>
      <p:pic>
        <p:nvPicPr>
          <p:cNvPr id="4" name="Picture 3" descr="LID Facilities.jpg"/>
          <p:cNvPicPr>
            <a:picLocks noChangeAspect="1"/>
          </p:cNvPicPr>
          <p:nvPr/>
        </p:nvPicPr>
        <p:blipFill>
          <a:blip r:embed="rId2" cstate="print"/>
          <a:stretch>
            <a:fillRect/>
          </a:stretch>
        </p:blipFill>
        <p:spPr>
          <a:xfrm>
            <a:off x="838200" y="1295400"/>
            <a:ext cx="7509700" cy="52578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LID_Page_03.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LID_Page_06.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LID_Page_07.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40D_8687.JPG"/>
          <p:cNvPicPr>
            <a:picLocks noChangeAspect="1"/>
          </p:cNvPicPr>
          <p:nvPr/>
        </p:nvPicPr>
        <p:blipFill>
          <a:blip r:embed="rId2" cstate="print"/>
          <a:stretch>
            <a:fillRect/>
          </a:stretch>
        </p:blipFill>
        <p:spPr>
          <a:xfrm>
            <a:off x="-1447800" y="0"/>
            <a:ext cx="11963400" cy="6858000"/>
          </a:xfrm>
          <a:prstGeom prst="rect">
            <a:avLst/>
          </a:prstGeom>
        </p:spPr>
      </p:pic>
      <p:sp>
        <p:nvSpPr>
          <p:cNvPr id="5" name="TextBox 4"/>
          <p:cNvSpPr txBox="1"/>
          <p:nvPr/>
        </p:nvSpPr>
        <p:spPr>
          <a:xfrm>
            <a:off x="304800" y="304800"/>
            <a:ext cx="8382000" cy="830997"/>
          </a:xfrm>
          <a:prstGeom prst="rect">
            <a:avLst/>
          </a:prstGeom>
          <a:noFill/>
        </p:spPr>
        <p:txBody>
          <a:bodyPr wrap="square" rtlCol="0">
            <a:spAutoFit/>
          </a:bodyPr>
          <a:lstStyle/>
          <a:p>
            <a:r>
              <a:rPr lang="en-US" sz="4800" dirty="0" smtClean="0"/>
              <a:t>Flood 2008</a:t>
            </a:r>
            <a:endParaRPr lang="en-US" sz="4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40D_8724.JPG"/>
          <p:cNvPicPr>
            <a:picLocks noChangeAspect="1"/>
          </p:cNvPicPr>
          <p:nvPr/>
        </p:nvPicPr>
        <p:blipFill>
          <a:blip r:embed="rId2" cstate="print"/>
          <a:stretch>
            <a:fillRect/>
          </a:stretch>
        </p:blipFill>
        <p:spPr>
          <a:xfrm>
            <a:off x="-1219200" y="0"/>
            <a:ext cx="11506200" cy="6858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AUNTSCREEKSWIMMINGAREA.jpg"/>
          <p:cNvPicPr>
            <a:picLocks noChangeAspect="1"/>
          </p:cNvPicPr>
          <p:nvPr/>
        </p:nvPicPr>
        <p:blipFill>
          <a:blip r:embed="rId2" cstate="print"/>
          <a:stretch>
            <a:fillRect/>
          </a:stretch>
        </p:blipFill>
        <p:spPr>
          <a:xfrm>
            <a:off x="0" y="0"/>
            <a:ext cx="9067800" cy="6858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IMG_0969.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hootentown.bmp"/>
          <p:cNvPicPr>
            <a:picLocks noChangeAspect="1"/>
          </p:cNvPicPr>
          <p:nvPr/>
        </p:nvPicPr>
        <p:blipFill>
          <a:blip r:embed="rId2" cstate="print"/>
          <a:stretch>
            <a:fillRect/>
          </a:stretch>
        </p:blipFill>
        <p:spPr>
          <a:xfrm>
            <a:off x="0" y="0"/>
            <a:ext cx="9139500" cy="6858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14400"/>
            <a:ext cx="7772400" cy="1362456"/>
          </a:xfrm>
        </p:spPr>
        <p:txBody>
          <a:bodyPr/>
          <a:lstStyle/>
          <a:p>
            <a:pPr algn="r" eaLnBrk="1" fontAlgn="auto" hangingPunct="1">
              <a:spcAft>
                <a:spcPts val="0"/>
              </a:spcAft>
              <a:defRPr/>
            </a:pPr>
            <a:r>
              <a:rPr smtClean="0">
                <a:solidFill>
                  <a:schemeClr val="accent3">
                    <a:lumMod val="75000"/>
                  </a:schemeClr>
                </a:solidFill>
              </a:rPr>
              <a:t>Our Mission</a:t>
            </a:r>
            <a:endParaRPr>
              <a:solidFill>
                <a:schemeClr val="accent3">
                  <a:lumMod val="75000"/>
                </a:schemeClr>
              </a:solidFill>
            </a:endParaRPr>
          </a:p>
        </p:txBody>
      </p:sp>
      <p:pic>
        <p:nvPicPr>
          <p:cNvPr id="6" name="Picture 5" descr="Kings River.bmp"/>
          <p:cNvPicPr>
            <a:picLocks noChangeAspect="1"/>
          </p:cNvPicPr>
          <p:nvPr/>
        </p:nvPicPr>
        <p:blipFill>
          <a:blip r:embed="rId3" cstate="print"/>
          <a:stretch>
            <a:fillRect/>
          </a:stretch>
        </p:blipFill>
        <p:spPr>
          <a:xfrm>
            <a:off x="1752600" y="2362200"/>
            <a:ext cx="3995506" cy="2667000"/>
          </a:xfrm>
          <a:prstGeom prst="rect">
            <a:avLst/>
          </a:prstGeom>
          <a:ln>
            <a:noFill/>
          </a:ln>
          <a:effectLst>
            <a:softEdge rad="112500"/>
          </a:effectLst>
        </p:spPr>
      </p:pic>
      <p:pic>
        <p:nvPicPr>
          <p:cNvPr id="8" name="Content Placeholder 4" descr="Taneycomo Fog.JPG"/>
          <p:cNvPicPr>
            <a:picLocks noChangeAspect="1"/>
          </p:cNvPicPr>
          <p:nvPr/>
        </p:nvPicPr>
        <p:blipFill>
          <a:blip r:embed="rId4" cstate="print"/>
          <a:srcRect/>
          <a:stretch>
            <a:fillRect/>
          </a:stretch>
        </p:blipFill>
        <p:spPr>
          <a:xfrm>
            <a:off x="152400" y="4191000"/>
            <a:ext cx="3149160" cy="2362200"/>
          </a:xfrm>
          <a:prstGeom prst="rect">
            <a:avLst/>
          </a:prstGeom>
          <a:ln>
            <a:noFill/>
          </a:ln>
          <a:effectLst>
            <a:softEdge rad="112500"/>
          </a:effectLst>
        </p:spPr>
      </p:pic>
      <p:sp>
        <p:nvSpPr>
          <p:cNvPr id="9" name="TextBox 8"/>
          <p:cNvSpPr txBox="1"/>
          <p:nvPr/>
        </p:nvSpPr>
        <p:spPr>
          <a:xfrm>
            <a:off x="5867400" y="2438400"/>
            <a:ext cx="2743200" cy="4186238"/>
          </a:xfrm>
          <a:prstGeom prst="rect">
            <a:avLst/>
          </a:prstGeom>
          <a:noFill/>
        </p:spPr>
        <p:txBody>
          <a:bodyPr anchor="ctr">
            <a:spAutoFit/>
          </a:bodyPr>
          <a:lstStyle/>
          <a:p>
            <a:pPr algn="just">
              <a:lnSpc>
                <a:spcPct val="150000"/>
              </a:lnSpc>
              <a:spcAft>
                <a:spcPts val="600"/>
              </a:spcAft>
              <a:defRPr/>
            </a:pPr>
            <a:r>
              <a:rPr lang="en-US" b="1" dirty="0">
                <a:latin typeface="+mn-lt"/>
              </a:rPr>
              <a:t>To promote water quality in the upper White River watershed through collaboration on research, education, public policy and action projects basin-wide in both Arkansas and Missouri.</a:t>
            </a:r>
          </a:p>
          <a:p>
            <a:pPr>
              <a:defRPr/>
            </a:pPr>
            <a:endParaRPr lang="en-US" b="1" dirty="0">
              <a:latin typeface="+mn-lt"/>
            </a:endParaRPr>
          </a:p>
        </p:txBody>
      </p:sp>
      <p:pic>
        <p:nvPicPr>
          <p:cNvPr id="6150" name="Picture 3" descr="UWRB--small.JPG"/>
          <p:cNvPicPr>
            <a:picLocks noChangeAspect="1"/>
          </p:cNvPicPr>
          <p:nvPr/>
        </p:nvPicPr>
        <p:blipFill>
          <a:blip r:embed="rId5" cstate="print"/>
          <a:stretch>
            <a:fillRect/>
          </a:stretch>
        </p:blipFill>
        <p:spPr bwMode="auto">
          <a:xfrm>
            <a:off x="381000" y="914400"/>
            <a:ext cx="4267200" cy="121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March 08 flood 045.jpg"/>
          <p:cNvPicPr>
            <a:picLocks noChangeAspect="1"/>
          </p:cNvPicPr>
          <p:nvPr/>
        </p:nvPicPr>
        <p:blipFill>
          <a:blip r:embed="rId2" cstate="print"/>
          <a:stretch>
            <a:fillRect/>
          </a:stretch>
        </p:blipFill>
        <p:spPr>
          <a:xfrm>
            <a:off x="0" y="0"/>
            <a:ext cx="9143998" cy="6858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March 08 flood 033.jpg"/>
          <p:cNvPicPr>
            <a:picLocks noChangeAspect="1"/>
          </p:cNvPicPr>
          <p:nvPr/>
        </p:nvPicPr>
        <p:blipFill>
          <a:blip r:embed="rId2" cstate="print"/>
          <a:stretch>
            <a:fillRect/>
          </a:stretch>
        </p:blipFill>
        <p:spPr>
          <a:xfrm>
            <a:off x="0" y="0"/>
            <a:ext cx="9143998" cy="68580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4" descr="landing 6.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Branson 4-08 (37).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LID_Page_08.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LID_Page_09.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LID_Page_10.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LID_Page_11.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LID_Page_12.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772400" cy="914400"/>
          </a:xfrm>
        </p:spPr>
        <p:txBody>
          <a:bodyPr/>
          <a:lstStyle/>
          <a:p>
            <a:r>
              <a:rPr lang="en-US" dirty="0" smtClean="0"/>
              <a:t>LID: Overview</a:t>
            </a:r>
            <a:endParaRPr lang="en-US" dirty="0"/>
          </a:p>
        </p:txBody>
      </p:sp>
      <p:sp>
        <p:nvSpPr>
          <p:cNvPr id="3" name="Text Placeholder 2"/>
          <p:cNvSpPr>
            <a:spLocks noGrp="1"/>
          </p:cNvSpPr>
          <p:nvPr>
            <p:ph type="body" idx="1"/>
          </p:nvPr>
        </p:nvSpPr>
        <p:spPr/>
        <p:txBody>
          <a:bodyPr/>
          <a:lstStyle/>
          <a:p>
            <a:endParaRPr lang="en-US"/>
          </a:p>
        </p:txBody>
      </p:sp>
      <p:pic>
        <p:nvPicPr>
          <p:cNvPr id="4" name="Picture 3" descr="LID Building.jpg"/>
          <p:cNvPicPr>
            <a:picLocks noChangeAspect="1"/>
          </p:cNvPicPr>
          <p:nvPr/>
        </p:nvPicPr>
        <p:blipFill>
          <a:blip r:embed="rId2" cstate="print"/>
          <a:stretch>
            <a:fillRect/>
          </a:stretch>
        </p:blipFill>
        <p:spPr>
          <a:xfrm>
            <a:off x="0" y="1219200"/>
            <a:ext cx="9137058" cy="56388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381000"/>
            <a:ext cx="8229600" cy="1143000"/>
          </a:xfrm>
        </p:spPr>
        <p:txBody>
          <a:bodyPr/>
          <a:lstStyle/>
          <a:p>
            <a:pPr algn="ctr"/>
            <a:r>
              <a:rPr lang="en-US" b="1" dirty="0" smtClean="0">
                <a:solidFill>
                  <a:schemeClr val="accent4">
                    <a:lumMod val="75000"/>
                  </a:schemeClr>
                </a:solidFill>
              </a:rPr>
              <a:t>Board of Trustees</a:t>
            </a:r>
          </a:p>
        </p:txBody>
      </p:sp>
      <p:sp>
        <p:nvSpPr>
          <p:cNvPr id="7171" name="Content Placeholder 2"/>
          <p:cNvSpPr>
            <a:spLocks noGrp="1"/>
          </p:cNvSpPr>
          <p:nvPr>
            <p:ph sz="half" idx="1"/>
          </p:nvPr>
        </p:nvSpPr>
        <p:spPr>
          <a:xfrm>
            <a:off x="457200" y="1600200"/>
            <a:ext cx="4038600" cy="4953000"/>
          </a:xfrm>
        </p:spPr>
        <p:txBody>
          <a:bodyPr/>
          <a:lstStyle/>
          <a:p>
            <a:pPr>
              <a:buFont typeface="Wingdings 2" pitchFamily="18" charset="2"/>
              <a:buNone/>
            </a:pPr>
            <a:r>
              <a:rPr lang="en-US" sz="1800" b="1" dirty="0" smtClean="0"/>
              <a:t>Peter Herschend—Chairman</a:t>
            </a:r>
          </a:p>
          <a:p>
            <a:pPr>
              <a:buFont typeface="Wingdings 2" pitchFamily="18" charset="2"/>
              <a:buNone/>
            </a:pPr>
            <a:r>
              <a:rPr lang="en-US" sz="1400" dirty="0" smtClean="0"/>
              <a:t>Herschend Family Entertainment</a:t>
            </a:r>
          </a:p>
          <a:p>
            <a:pPr>
              <a:buFont typeface="Wingdings 2" pitchFamily="18" charset="2"/>
              <a:buNone/>
            </a:pPr>
            <a:r>
              <a:rPr lang="en-US" sz="1400" dirty="0" smtClean="0"/>
              <a:t>Branson, Missouri</a:t>
            </a:r>
          </a:p>
          <a:p>
            <a:pPr>
              <a:buNone/>
            </a:pPr>
            <a:r>
              <a:rPr lang="en-US" sz="1800" b="1" dirty="0" smtClean="0"/>
              <a:t>Alan Fortenberry-Vice-Chairman</a:t>
            </a:r>
          </a:p>
          <a:p>
            <a:pPr>
              <a:buNone/>
            </a:pPr>
            <a:r>
              <a:rPr lang="en-US" sz="1400" dirty="0" smtClean="0"/>
              <a:t>Beaver Water District</a:t>
            </a:r>
          </a:p>
          <a:p>
            <a:pPr>
              <a:buNone/>
            </a:pPr>
            <a:r>
              <a:rPr lang="en-US" sz="1400" dirty="0" smtClean="0"/>
              <a:t>Lowell, Arkansas</a:t>
            </a:r>
          </a:p>
          <a:p>
            <a:pPr>
              <a:buFont typeface="Wingdings 2" pitchFamily="18" charset="2"/>
              <a:buNone/>
            </a:pPr>
            <a:endParaRPr lang="en-US" sz="500" dirty="0" smtClean="0"/>
          </a:p>
          <a:p>
            <a:pPr>
              <a:buFont typeface="Wingdings 2" pitchFamily="18" charset="2"/>
              <a:buNone/>
            </a:pPr>
            <a:r>
              <a:rPr lang="en-US" sz="1800" b="1" dirty="0" smtClean="0"/>
              <a:t>Martin </a:t>
            </a:r>
            <a:r>
              <a:rPr lang="en-US" sz="1800" b="1" dirty="0" smtClean="0"/>
              <a:t>MacDonald—Secretary</a:t>
            </a:r>
            <a:endParaRPr lang="en-US" sz="1800" b="1" dirty="0" smtClean="0"/>
          </a:p>
          <a:p>
            <a:pPr>
              <a:buFont typeface="Wingdings 2" pitchFamily="18" charset="2"/>
              <a:buNone/>
            </a:pPr>
            <a:r>
              <a:rPr lang="en-US" sz="1400" dirty="0" smtClean="0"/>
              <a:t>Bass Pro Shops</a:t>
            </a:r>
          </a:p>
          <a:p>
            <a:pPr>
              <a:buFont typeface="Wingdings 2" pitchFamily="18" charset="2"/>
              <a:buNone/>
            </a:pPr>
            <a:r>
              <a:rPr lang="en-US" sz="1400" dirty="0" smtClean="0"/>
              <a:t>Springfield, Missouri</a:t>
            </a:r>
          </a:p>
          <a:p>
            <a:pPr>
              <a:buFont typeface="Wingdings 2" pitchFamily="18" charset="2"/>
              <a:buNone/>
            </a:pPr>
            <a:endParaRPr lang="en-US" sz="500" dirty="0" smtClean="0"/>
          </a:p>
          <a:p>
            <a:pPr>
              <a:buFont typeface="Wingdings 2" pitchFamily="18" charset="2"/>
              <a:buNone/>
            </a:pPr>
            <a:r>
              <a:rPr lang="en-US" sz="1800" b="1" dirty="0" smtClean="0"/>
              <a:t>Todd Parnell—Treasurer</a:t>
            </a:r>
          </a:p>
          <a:p>
            <a:pPr>
              <a:buFont typeface="Wingdings 2" pitchFamily="18" charset="2"/>
              <a:buNone/>
            </a:pPr>
            <a:r>
              <a:rPr lang="en-US" sz="1400" dirty="0" smtClean="0"/>
              <a:t>Drury University</a:t>
            </a:r>
          </a:p>
          <a:p>
            <a:pPr>
              <a:buFont typeface="Wingdings 2" pitchFamily="18" charset="2"/>
              <a:buNone/>
            </a:pPr>
            <a:r>
              <a:rPr lang="en-US" sz="1400" dirty="0" smtClean="0"/>
              <a:t>Springfield, Missouri</a:t>
            </a:r>
          </a:p>
          <a:p>
            <a:pPr>
              <a:buFont typeface="Wingdings 2" pitchFamily="18" charset="2"/>
              <a:buNone/>
            </a:pPr>
            <a:endParaRPr lang="en-US" sz="500" dirty="0" smtClean="0"/>
          </a:p>
          <a:p>
            <a:pPr>
              <a:buFont typeface="Wingdings 2" pitchFamily="18" charset="2"/>
              <a:buNone/>
            </a:pPr>
            <a:r>
              <a:rPr lang="en-US" sz="1800" b="1" dirty="0" smtClean="0"/>
              <a:t>Charles Zimmerman</a:t>
            </a:r>
            <a:r>
              <a:rPr lang="en-US" sz="1400" dirty="0" smtClean="0"/>
              <a:t>, </a:t>
            </a:r>
            <a:r>
              <a:rPr lang="en-US" sz="1400" dirty="0" err="1" smtClean="0"/>
              <a:t>Walmart</a:t>
            </a:r>
            <a:endParaRPr lang="en-US" sz="1400" dirty="0" smtClean="0"/>
          </a:p>
          <a:p>
            <a:pPr>
              <a:buFont typeface="Wingdings 2" pitchFamily="18" charset="2"/>
              <a:buNone/>
            </a:pPr>
            <a:r>
              <a:rPr lang="en-US" sz="1400" dirty="0" smtClean="0"/>
              <a:t>Bentonville, Arkansas</a:t>
            </a:r>
          </a:p>
          <a:p>
            <a:pPr>
              <a:buFont typeface="Wingdings 2" pitchFamily="18" charset="2"/>
              <a:buNone/>
            </a:pPr>
            <a:endParaRPr lang="en-US" sz="500" dirty="0" smtClean="0"/>
          </a:p>
          <a:p>
            <a:pPr>
              <a:buFont typeface="Wingdings 2" pitchFamily="18" charset="2"/>
              <a:buNone/>
            </a:pPr>
            <a:r>
              <a:rPr lang="en-US" sz="1800" b="1" dirty="0" smtClean="0"/>
              <a:t>Leon Combs</a:t>
            </a:r>
            <a:r>
              <a:rPr lang="en-US" sz="1400" dirty="0" smtClean="0"/>
              <a:t>, Beaver Creek Publishing</a:t>
            </a:r>
          </a:p>
          <a:p>
            <a:pPr>
              <a:buFont typeface="Wingdings 2" pitchFamily="18" charset="2"/>
              <a:buNone/>
            </a:pPr>
            <a:r>
              <a:rPr lang="en-US" sz="1400" dirty="0" err="1" smtClean="0"/>
              <a:t>Bradleyville</a:t>
            </a:r>
            <a:r>
              <a:rPr lang="en-US" sz="1400" dirty="0" smtClean="0"/>
              <a:t>, Missouri</a:t>
            </a:r>
          </a:p>
          <a:p>
            <a:pPr>
              <a:buFont typeface="Wingdings 2" pitchFamily="18" charset="2"/>
              <a:buNone/>
            </a:pPr>
            <a:endParaRPr lang="en-US" sz="500" dirty="0" smtClean="0"/>
          </a:p>
          <a:p>
            <a:pPr>
              <a:buFont typeface="Wingdings 2" pitchFamily="18" charset="2"/>
              <a:buNone/>
            </a:pPr>
            <a:r>
              <a:rPr lang="en-US" sz="1800" b="1" dirty="0" smtClean="0"/>
              <a:t> </a:t>
            </a:r>
            <a:endParaRPr lang="en-US" sz="1400" dirty="0" smtClean="0"/>
          </a:p>
          <a:p>
            <a:pPr>
              <a:buFont typeface="Wingdings 2" pitchFamily="18" charset="2"/>
              <a:buNone/>
            </a:pPr>
            <a:endParaRPr lang="en-US" sz="1400" dirty="0" smtClean="0"/>
          </a:p>
          <a:p>
            <a:endParaRPr lang="en-US" dirty="0" smtClean="0"/>
          </a:p>
        </p:txBody>
      </p:sp>
      <p:sp>
        <p:nvSpPr>
          <p:cNvPr id="7172" name="Content Placeholder 3"/>
          <p:cNvSpPr>
            <a:spLocks noGrp="1"/>
          </p:cNvSpPr>
          <p:nvPr>
            <p:ph sz="half" idx="2"/>
          </p:nvPr>
        </p:nvSpPr>
        <p:spPr>
          <a:xfrm>
            <a:off x="4572000" y="1524000"/>
            <a:ext cx="4572000" cy="4953000"/>
          </a:xfrm>
        </p:spPr>
        <p:txBody>
          <a:bodyPr/>
          <a:lstStyle/>
          <a:p>
            <a:pPr>
              <a:buFont typeface="Wingdings 2" pitchFamily="18" charset="2"/>
              <a:buNone/>
            </a:pPr>
            <a:r>
              <a:rPr lang="en-US" sz="1800" b="1" dirty="0" smtClean="0"/>
              <a:t>Jack Herschend</a:t>
            </a:r>
            <a:r>
              <a:rPr lang="en-US" dirty="0" smtClean="0"/>
              <a:t>, </a:t>
            </a:r>
            <a:r>
              <a:rPr lang="en-US" sz="1400" dirty="0" smtClean="0"/>
              <a:t>Herschend Family Entertainment</a:t>
            </a:r>
          </a:p>
          <a:p>
            <a:pPr>
              <a:buFont typeface="Wingdings 2" pitchFamily="18" charset="2"/>
              <a:buNone/>
            </a:pPr>
            <a:r>
              <a:rPr lang="en-US" sz="1400" dirty="0" smtClean="0"/>
              <a:t>Branson, Missouri</a:t>
            </a:r>
          </a:p>
          <a:p>
            <a:pPr>
              <a:buFont typeface="Wingdings 2" pitchFamily="18" charset="2"/>
              <a:buNone/>
            </a:pPr>
            <a:endParaRPr lang="en-US" sz="1200" b="1" dirty="0" smtClean="0"/>
          </a:p>
          <a:p>
            <a:pPr>
              <a:buFont typeface="Wingdings 2" pitchFamily="18" charset="2"/>
              <a:buNone/>
            </a:pPr>
            <a:r>
              <a:rPr lang="en-US" sz="1800" b="1" dirty="0" smtClean="0"/>
              <a:t>Andy Southerly, </a:t>
            </a:r>
            <a:r>
              <a:rPr lang="en-US" sz="1400" dirty="0" smtClean="0"/>
              <a:t>Cargill Meat Solutions</a:t>
            </a:r>
          </a:p>
          <a:p>
            <a:pPr>
              <a:buFont typeface="Wingdings 2" pitchFamily="18" charset="2"/>
              <a:buNone/>
            </a:pPr>
            <a:r>
              <a:rPr lang="en-US" sz="1400" dirty="0" smtClean="0"/>
              <a:t>Springdale, Arkansas</a:t>
            </a:r>
          </a:p>
          <a:p>
            <a:pPr>
              <a:buFont typeface="Wingdings 2" pitchFamily="18" charset="2"/>
              <a:buNone/>
            </a:pPr>
            <a:endParaRPr lang="en-US" sz="1200" b="1" dirty="0" smtClean="0"/>
          </a:p>
          <a:p>
            <a:pPr>
              <a:buFont typeface="Wingdings 2" pitchFamily="18" charset="2"/>
              <a:buNone/>
            </a:pPr>
            <a:r>
              <a:rPr lang="en-US" sz="1800" b="1" dirty="0" smtClean="0"/>
              <a:t>John Morris</a:t>
            </a:r>
            <a:r>
              <a:rPr lang="en-US" sz="1400" dirty="0" smtClean="0"/>
              <a:t>, Bass Pro Shops</a:t>
            </a:r>
          </a:p>
          <a:p>
            <a:pPr>
              <a:buFont typeface="Wingdings 2" pitchFamily="18" charset="2"/>
              <a:buNone/>
            </a:pPr>
            <a:r>
              <a:rPr lang="en-US" sz="1400" dirty="0" smtClean="0"/>
              <a:t>Springfield, Missouri</a:t>
            </a:r>
          </a:p>
          <a:p>
            <a:pPr>
              <a:buFont typeface="Wingdings 2" pitchFamily="18" charset="2"/>
              <a:buNone/>
            </a:pPr>
            <a:endParaRPr lang="en-US" sz="1200" b="1" dirty="0" smtClean="0"/>
          </a:p>
          <a:p>
            <a:pPr>
              <a:buFont typeface="Wingdings 2" pitchFamily="18" charset="2"/>
              <a:buNone/>
            </a:pPr>
            <a:r>
              <a:rPr lang="en-US" sz="1800" b="1" dirty="0" smtClean="0"/>
              <a:t>John Moore</a:t>
            </a:r>
            <a:r>
              <a:rPr lang="en-US" sz="1400" dirty="0" smtClean="0"/>
              <a:t>, Retired</a:t>
            </a:r>
          </a:p>
          <a:p>
            <a:pPr>
              <a:buFont typeface="Wingdings 2" pitchFamily="18" charset="2"/>
              <a:buNone/>
            </a:pPr>
            <a:r>
              <a:rPr lang="en-US" sz="1400" dirty="0" smtClean="0"/>
              <a:t>Springfield, Missouri</a:t>
            </a:r>
          </a:p>
          <a:p>
            <a:pPr>
              <a:buFont typeface="Wingdings 2" pitchFamily="18" charset="2"/>
              <a:buNone/>
            </a:pPr>
            <a:endParaRPr lang="en-US" sz="1200" dirty="0" smtClean="0"/>
          </a:p>
          <a:p>
            <a:pPr>
              <a:buFont typeface="Wingdings 2" pitchFamily="18" charset="2"/>
              <a:buNone/>
            </a:pPr>
            <a:r>
              <a:rPr lang="en-US" sz="1800" b="1" dirty="0" smtClean="0"/>
              <a:t>Archie Schaffer</a:t>
            </a:r>
            <a:r>
              <a:rPr lang="en-US" sz="1400" dirty="0" smtClean="0"/>
              <a:t>, Tyson Foods, Inc.</a:t>
            </a:r>
          </a:p>
          <a:p>
            <a:pPr>
              <a:buFont typeface="Wingdings 2" pitchFamily="18" charset="2"/>
              <a:buNone/>
            </a:pPr>
            <a:r>
              <a:rPr lang="en-US" sz="1400" dirty="0" smtClean="0"/>
              <a:t>Springdale, Arkansas</a:t>
            </a:r>
          </a:p>
          <a:p>
            <a:pPr>
              <a:buFont typeface="Wingdings 2" pitchFamily="18" charset="2"/>
              <a:buNone/>
            </a:pPr>
            <a:endParaRPr lang="en-US" sz="1200" b="1" dirty="0" smtClean="0"/>
          </a:p>
          <a:p>
            <a:pPr>
              <a:buFont typeface="Wingdings 2" pitchFamily="18" charset="2"/>
              <a:buNone/>
            </a:pPr>
            <a:r>
              <a:rPr lang="en-US" sz="1800" b="1" dirty="0" smtClean="0"/>
              <a:t>Joe White</a:t>
            </a:r>
            <a:r>
              <a:rPr lang="en-US" sz="1400" dirty="0" smtClean="0"/>
              <a:t>, </a:t>
            </a:r>
            <a:r>
              <a:rPr lang="en-US" sz="1400" dirty="0" err="1" smtClean="0"/>
              <a:t>Kanakuk</a:t>
            </a:r>
            <a:r>
              <a:rPr lang="en-US" sz="1400" dirty="0" smtClean="0"/>
              <a:t> </a:t>
            </a:r>
            <a:r>
              <a:rPr lang="en-US" sz="1400" dirty="0" err="1" smtClean="0"/>
              <a:t>Kamps</a:t>
            </a:r>
            <a:endParaRPr lang="en-US" sz="1400" dirty="0" smtClean="0"/>
          </a:p>
          <a:p>
            <a:pPr>
              <a:buFont typeface="Wingdings 2" pitchFamily="18" charset="2"/>
              <a:buNone/>
            </a:pPr>
            <a:r>
              <a:rPr lang="en-US" sz="1400" dirty="0" smtClean="0"/>
              <a:t>Branson, Missouri</a:t>
            </a:r>
          </a:p>
        </p:txBody>
      </p:sp>
      <p:pic>
        <p:nvPicPr>
          <p:cNvPr id="5" name="Picture 4" descr="logo2.TIF"/>
          <p:cNvPicPr>
            <a:picLocks noChangeAspect="1"/>
          </p:cNvPicPr>
          <p:nvPr/>
        </p:nvPicPr>
        <p:blipFill>
          <a:blip r:embed="rId3" cstate="print">
            <a:clrChange>
              <a:clrFrom>
                <a:srgbClr val="FFFFFF"/>
              </a:clrFrom>
              <a:clrTo>
                <a:srgbClr val="FFFFFF">
                  <a:alpha val="0"/>
                </a:srgbClr>
              </a:clrTo>
            </a:clrChange>
          </a:blip>
          <a:stretch>
            <a:fillRect/>
          </a:stretch>
        </p:blipFill>
        <p:spPr>
          <a:xfrm>
            <a:off x="2057400" y="-228600"/>
            <a:ext cx="5334000" cy="15240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LID_Page_18.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LID_Page_19.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LID_Page_20.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LID_Page_21.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LID_Page_22.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772400" cy="914400"/>
          </a:xfrm>
        </p:spPr>
        <p:txBody>
          <a:bodyPr/>
          <a:lstStyle/>
          <a:p>
            <a:r>
              <a:rPr lang="en-US" dirty="0" smtClean="0"/>
              <a:t>LID Facilities</a:t>
            </a:r>
            <a:endParaRPr lang="en-US" dirty="0"/>
          </a:p>
        </p:txBody>
      </p:sp>
      <p:sp>
        <p:nvSpPr>
          <p:cNvPr id="3" name="Text Placeholder 2"/>
          <p:cNvSpPr>
            <a:spLocks noGrp="1"/>
          </p:cNvSpPr>
          <p:nvPr>
            <p:ph type="body" idx="1"/>
          </p:nvPr>
        </p:nvSpPr>
        <p:spPr/>
        <p:txBody>
          <a:bodyPr/>
          <a:lstStyle/>
          <a:p>
            <a:endParaRPr lang="en-US"/>
          </a:p>
        </p:txBody>
      </p:sp>
      <p:pic>
        <p:nvPicPr>
          <p:cNvPr id="5" name="Picture 4" descr="LID Facilities.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LID_Page_24.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LID_Page_25.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LID_Page_26.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LID_Page_27.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457200" y="1371600"/>
            <a:ext cx="3657600" cy="4953000"/>
          </a:xfrm>
        </p:spPr>
        <p:txBody>
          <a:bodyPr anchor="ctr"/>
          <a:lstStyle/>
          <a:p>
            <a:pPr eaLnBrk="1" hangingPunct="1">
              <a:defRPr/>
            </a:pPr>
            <a:r>
              <a:rPr lang="en-US" sz="3000" b="1" dirty="0" smtClean="0">
                <a:solidFill>
                  <a:schemeClr val="accent3">
                    <a:lumMod val="75000"/>
                  </a:schemeClr>
                </a:solidFill>
                <a:latin typeface="+mj-lt"/>
              </a:rPr>
              <a:t>THE UPPER WHITE RIVER BASIN REGION:</a:t>
            </a:r>
          </a:p>
          <a:p>
            <a:pPr eaLnBrk="1" hangingPunct="1">
              <a:defRPr/>
            </a:pPr>
            <a:endParaRPr lang="en-US" sz="800" dirty="0" smtClean="0"/>
          </a:p>
          <a:p>
            <a:pPr algn="just" eaLnBrk="1" hangingPunct="1">
              <a:buFont typeface="Arial" pitchFamily="34" charset="0"/>
              <a:buChar char="•"/>
              <a:defRPr/>
            </a:pPr>
            <a:r>
              <a:rPr lang="en-US" sz="2000" dirty="0" smtClean="0"/>
              <a:t> Covers 19 counties across Missouri and Arkansas</a:t>
            </a:r>
          </a:p>
          <a:p>
            <a:pPr algn="just" eaLnBrk="1" hangingPunct="1">
              <a:defRPr/>
            </a:pPr>
            <a:endParaRPr lang="en-US" sz="1000" dirty="0" smtClean="0"/>
          </a:p>
          <a:p>
            <a:pPr algn="just" eaLnBrk="1" hangingPunct="1">
              <a:buFont typeface="Arial" pitchFamily="34" charset="0"/>
              <a:buChar char="•"/>
              <a:defRPr/>
            </a:pPr>
            <a:r>
              <a:rPr lang="en-US" sz="2000" dirty="0" smtClean="0"/>
              <a:t> Encompasses 14,000 square miles of land</a:t>
            </a:r>
          </a:p>
          <a:p>
            <a:pPr algn="just" eaLnBrk="1" hangingPunct="1">
              <a:defRPr/>
            </a:pPr>
            <a:endParaRPr lang="en-US" sz="1000" dirty="0" smtClean="0"/>
          </a:p>
          <a:p>
            <a:pPr algn="just" eaLnBrk="1" hangingPunct="1">
              <a:buFont typeface="Arial" pitchFamily="34" charset="0"/>
              <a:buChar char="•"/>
              <a:defRPr/>
            </a:pPr>
            <a:r>
              <a:rPr lang="en-US" sz="2000" dirty="0" smtClean="0"/>
              <a:t> Includes four lakes—Beaver, Bull Shoals, Taneycomo and Table Rock</a:t>
            </a:r>
          </a:p>
          <a:p>
            <a:pPr algn="just" eaLnBrk="1" hangingPunct="1">
              <a:buFont typeface="Arial" pitchFamily="34" charset="0"/>
              <a:buChar char="•"/>
              <a:defRPr/>
            </a:pPr>
            <a:endParaRPr lang="en-US" sz="1000" dirty="0" smtClean="0"/>
          </a:p>
          <a:p>
            <a:pPr algn="just" eaLnBrk="1" hangingPunct="1">
              <a:buFont typeface="Arial" pitchFamily="34" charset="0"/>
              <a:buChar char="•"/>
              <a:defRPr/>
            </a:pPr>
            <a:r>
              <a:rPr lang="en-US" sz="2000" dirty="0" smtClean="0"/>
              <a:t> Is home to over 1 million   people </a:t>
            </a:r>
            <a:endParaRPr lang="en-US" sz="2000" dirty="0"/>
          </a:p>
        </p:txBody>
      </p:sp>
      <p:pic>
        <p:nvPicPr>
          <p:cNvPr id="4" name="Picture 3" descr="C:\Documents and Settings\Steve Stewart\My Documents\My Pictures\UWRB map.jpg"/>
          <p:cNvPicPr/>
          <p:nvPr/>
        </p:nvPicPr>
        <p:blipFill>
          <a:blip r:embed="rId3" cstate="print"/>
          <a:srcRect/>
          <a:stretch>
            <a:fillRect/>
          </a:stretch>
        </p:blipFill>
        <p:spPr bwMode="auto">
          <a:xfrm>
            <a:off x="4191000" y="457200"/>
            <a:ext cx="4953000" cy="6248400"/>
          </a:xfrm>
          <a:prstGeom prst="rect">
            <a:avLst/>
          </a:prstGeom>
          <a:noFill/>
          <a:ln w="9525">
            <a:noFill/>
            <a:miter lim="800000"/>
            <a:headEnd/>
            <a:tailEnd/>
          </a:ln>
        </p:spPr>
      </p:pic>
      <p:pic>
        <p:nvPicPr>
          <p:cNvPr id="5" name="Picture 4" descr="logo2.TIF"/>
          <p:cNvPicPr>
            <a:picLocks noChangeAspect="1"/>
          </p:cNvPicPr>
          <p:nvPr/>
        </p:nvPicPr>
        <p:blipFill>
          <a:blip r:embed="rId4" cstate="print"/>
          <a:stretch>
            <a:fillRect/>
          </a:stretch>
        </p:blipFill>
        <p:spPr>
          <a:xfrm>
            <a:off x="152400" y="0"/>
            <a:ext cx="3962400" cy="1132114"/>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772400" cy="1362456"/>
          </a:xfrm>
        </p:spPr>
        <p:txBody>
          <a:bodyPr/>
          <a:lstStyle/>
          <a:p>
            <a:r>
              <a:rPr lang="en-US" dirty="0" smtClean="0"/>
              <a:t>LID: </a:t>
            </a:r>
            <a:r>
              <a:rPr lang="en-US" sz="4400" dirty="0" smtClean="0"/>
              <a:t>Low Impact Development</a:t>
            </a:r>
            <a:br>
              <a:rPr lang="en-US" sz="4400" dirty="0" smtClean="0"/>
            </a:br>
            <a:r>
              <a:rPr lang="en-US" sz="2800" dirty="0" smtClean="0"/>
              <a:t>a design manual for urban areas</a:t>
            </a:r>
            <a:endParaRPr lang="en-US" sz="4400" dirty="0"/>
          </a:p>
        </p:txBody>
      </p:sp>
      <p:sp>
        <p:nvSpPr>
          <p:cNvPr id="3" name="Text Placeholder 2"/>
          <p:cNvSpPr>
            <a:spLocks noGrp="1"/>
          </p:cNvSpPr>
          <p:nvPr>
            <p:ph type="body" idx="1"/>
          </p:nvPr>
        </p:nvSpPr>
        <p:spPr>
          <a:xfrm>
            <a:off x="3505200" y="2286000"/>
            <a:ext cx="4797552" cy="3276600"/>
          </a:xfrm>
        </p:spPr>
        <p:txBody>
          <a:bodyPr/>
          <a:lstStyle/>
          <a:p>
            <a:r>
              <a:rPr lang="en-US" dirty="0" smtClean="0"/>
              <a:t>Fay Jones School of Architecture</a:t>
            </a:r>
          </a:p>
          <a:p>
            <a:r>
              <a:rPr lang="en-US" dirty="0" smtClean="0"/>
              <a:t>University of Arkansas</a:t>
            </a:r>
          </a:p>
          <a:p>
            <a:r>
              <a:rPr lang="en-US" dirty="0" smtClean="0"/>
              <a:t>A Collaboration</a:t>
            </a:r>
          </a:p>
          <a:p>
            <a:r>
              <a:rPr lang="en-US" dirty="0" smtClean="0"/>
              <a:t>Fayetteville 2010</a:t>
            </a:r>
          </a:p>
          <a:p>
            <a:r>
              <a:rPr lang="en-US" dirty="0" smtClean="0">
                <a:hlinkClick r:id="rId2"/>
              </a:rPr>
              <a:t>http://uacdc.uark.edu</a:t>
            </a:r>
            <a:endParaRPr lang="en-US" dirty="0" smtClean="0"/>
          </a:p>
          <a:p>
            <a:r>
              <a:rPr lang="en-US" dirty="0" smtClean="0"/>
              <a:t>Over 225 pages</a:t>
            </a:r>
          </a:p>
          <a:p>
            <a:r>
              <a:rPr lang="en-US" dirty="0" smtClean="0"/>
              <a:t>$30 a copy</a:t>
            </a:r>
            <a:endParaRPr lang="en-US" dirty="0"/>
          </a:p>
        </p:txBody>
      </p:sp>
      <p:pic>
        <p:nvPicPr>
          <p:cNvPr id="4" name="Picture 3" descr="LID_Page_01.jpg"/>
          <p:cNvPicPr>
            <a:picLocks noChangeAspect="1"/>
          </p:cNvPicPr>
          <p:nvPr/>
        </p:nvPicPr>
        <p:blipFill>
          <a:blip r:embed="rId3" cstate="print"/>
          <a:stretch>
            <a:fillRect/>
          </a:stretch>
        </p:blipFill>
        <p:spPr>
          <a:xfrm>
            <a:off x="381000" y="2057400"/>
            <a:ext cx="2744624" cy="35814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1" descr="Green-Circle-Shopping-Cente"/>
          <p:cNvPicPr>
            <a:picLocks noChangeAspect="1" noChangeArrowheads="1"/>
          </p:cNvPicPr>
          <p:nvPr/>
        </p:nvPicPr>
        <p:blipFill>
          <a:blip r:embed="rId3" cstate="print"/>
          <a:srcRect/>
          <a:stretch>
            <a:fillRect/>
          </a:stretch>
        </p:blipFill>
        <p:spPr bwMode="auto">
          <a:xfrm>
            <a:off x="1676400" y="1676400"/>
            <a:ext cx="5638800" cy="3344863"/>
          </a:xfrm>
          <a:prstGeom prst="rect">
            <a:avLst/>
          </a:prstGeom>
          <a:noFill/>
        </p:spPr>
      </p:pic>
      <p:sp>
        <p:nvSpPr>
          <p:cNvPr id="3" name="TextBox 2"/>
          <p:cNvSpPr txBox="1"/>
          <p:nvPr/>
        </p:nvSpPr>
        <p:spPr>
          <a:xfrm>
            <a:off x="1676400" y="5334000"/>
            <a:ext cx="5791200" cy="369332"/>
          </a:xfrm>
          <a:prstGeom prst="rect">
            <a:avLst/>
          </a:prstGeom>
          <a:noFill/>
        </p:spPr>
        <p:txBody>
          <a:bodyPr wrap="square" rtlCol="0">
            <a:spAutoFit/>
          </a:bodyPr>
          <a:lstStyle/>
          <a:p>
            <a:r>
              <a:rPr lang="en-US" dirty="0" smtClean="0"/>
              <a:t>Springfield, MO</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Rot="1" noChangeArrowheads="1"/>
          </p:cNvSpPr>
          <p:nvPr>
            <p:ph type="title"/>
          </p:nvPr>
        </p:nvSpPr>
        <p:spPr>
          <a:xfrm>
            <a:off x="533400" y="274638"/>
            <a:ext cx="8610600" cy="1143000"/>
          </a:xfrm>
        </p:spPr>
        <p:txBody>
          <a:bodyPr/>
          <a:lstStyle/>
          <a:p>
            <a:r>
              <a:rPr lang="en-US" sz="4000" dirty="0"/>
              <a:t>www.greencircleshoppingcenter.com</a:t>
            </a:r>
          </a:p>
        </p:txBody>
      </p:sp>
      <p:pic>
        <p:nvPicPr>
          <p:cNvPr id="363524" name="Picture 4"/>
          <p:cNvPicPr>
            <a:picLocks noChangeAspect="1" noChangeArrowheads="1"/>
          </p:cNvPicPr>
          <p:nvPr>
            <p:ph type="body" idx="1"/>
          </p:nvPr>
        </p:nvPicPr>
        <p:blipFill>
          <a:blip r:embed="rId2" cstate="print"/>
          <a:srcRect t="11574" r="1250" b="7870"/>
          <a:stretch>
            <a:fillRect/>
          </a:stretch>
        </p:blipFill>
        <p:spPr>
          <a:xfrm>
            <a:off x="457200" y="1371600"/>
            <a:ext cx="8305800" cy="5219700"/>
          </a:xfrm>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What is Green Building?</a:t>
            </a:r>
          </a:p>
        </p:txBody>
      </p:sp>
      <p:sp>
        <p:nvSpPr>
          <p:cNvPr id="39939" name="Rectangle 3"/>
          <p:cNvSpPr>
            <a:spLocks noGrp="1" noChangeArrowheads="1"/>
          </p:cNvSpPr>
          <p:nvPr>
            <p:ph type="body" idx="1"/>
          </p:nvPr>
        </p:nvSpPr>
        <p:spPr/>
        <p:txBody>
          <a:bodyPr/>
          <a:lstStyle/>
          <a:p>
            <a:pPr>
              <a:lnSpc>
                <a:spcPct val="90000"/>
              </a:lnSpc>
            </a:pPr>
            <a:r>
              <a:rPr lang="en-US"/>
              <a:t>Building Responsibly </a:t>
            </a:r>
          </a:p>
          <a:p>
            <a:pPr>
              <a:lnSpc>
                <a:spcPct val="90000"/>
              </a:lnSpc>
            </a:pPr>
            <a:r>
              <a:rPr lang="en-US"/>
              <a:t>Triple Bottom Line: </a:t>
            </a:r>
          </a:p>
          <a:p>
            <a:pPr lvl="1">
              <a:lnSpc>
                <a:spcPct val="90000"/>
              </a:lnSpc>
            </a:pPr>
            <a:r>
              <a:rPr lang="en-US"/>
              <a:t>Environmental, social, economical</a:t>
            </a:r>
          </a:p>
          <a:p>
            <a:pPr>
              <a:lnSpc>
                <a:spcPct val="90000"/>
              </a:lnSpc>
            </a:pPr>
            <a:r>
              <a:rPr lang="en-US" sz="1600"/>
              <a:t>Materials and Resources</a:t>
            </a:r>
          </a:p>
          <a:p>
            <a:pPr lvl="1">
              <a:lnSpc>
                <a:spcPct val="90000"/>
              </a:lnSpc>
            </a:pPr>
            <a:r>
              <a:rPr lang="en-US" sz="1400"/>
              <a:t>Natural Capital is a metaphor for the mineral, plant, and animal formations of the Earth's biosphere when viewed as a means of production. </a:t>
            </a:r>
          </a:p>
          <a:p>
            <a:pPr>
              <a:lnSpc>
                <a:spcPct val="90000"/>
              </a:lnSpc>
            </a:pPr>
            <a:r>
              <a:rPr lang="en-US" sz="1600"/>
              <a:t>Site Selection </a:t>
            </a:r>
          </a:p>
          <a:p>
            <a:pPr>
              <a:lnSpc>
                <a:spcPct val="90000"/>
              </a:lnSpc>
            </a:pPr>
            <a:r>
              <a:rPr lang="en-US" sz="1600"/>
              <a:t>Energy Conservation </a:t>
            </a:r>
          </a:p>
          <a:p>
            <a:pPr>
              <a:lnSpc>
                <a:spcPct val="90000"/>
              </a:lnSpc>
            </a:pPr>
            <a:r>
              <a:rPr lang="en-US" sz="1600"/>
              <a:t>Construction Waste Management</a:t>
            </a:r>
          </a:p>
          <a:p>
            <a:pPr>
              <a:lnSpc>
                <a:spcPct val="90000"/>
              </a:lnSpc>
            </a:pPr>
            <a:r>
              <a:rPr lang="en-US" sz="1600"/>
              <a:t>Indoor Environmental Air Quaility</a:t>
            </a:r>
          </a:p>
          <a:p>
            <a:pPr>
              <a:lnSpc>
                <a:spcPct val="90000"/>
              </a:lnSpc>
            </a:pPr>
            <a:r>
              <a:rPr lang="en-US" sz="1600"/>
              <a:t>Water Quality and Water Efficiency</a:t>
            </a:r>
          </a:p>
          <a:p>
            <a:pPr>
              <a:lnSpc>
                <a:spcPct val="90000"/>
              </a:lnSpc>
            </a:pPr>
            <a:endParaRPr lang="en-US" sz="160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dirty="0"/>
              <a:t>Green Circle Project Goals</a:t>
            </a:r>
          </a:p>
        </p:txBody>
      </p:sp>
      <p:sp>
        <p:nvSpPr>
          <p:cNvPr id="9219" name="Rectangle 3"/>
          <p:cNvSpPr>
            <a:spLocks noGrp="1" noChangeArrowheads="1"/>
          </p:cNvSpPr>
          <p:nvPr>
            <p:ph type="body" idx="1"/>
          </p:nvPr>
        </p:nvSpPr>
        <p:spPr/>
        <p:txBody>
          <a:bodyPr/>
          <a:lstStyle/>
          <a:p>
            <a:pPr marL="609600" indent="-609600">
              <a:buFontTx/>
              <a:buAutoNum type="arabicPeriod"/>
            </a:pPr>
            <a:r>
              <a:rPr lang="en-US" sz="3600" dirty="0"/>
              <a:t>New Location for Developers Business’s</a:t>
            </a:r>
          </a:p>
          <a:p>
            <a:pPr marL="609600" indent="-609600">
              <a:buFontTx/>
              <a:buAutoNum type="arabicPeriod"/>
            </a:pPr>
            <a:r>
              <a:rPr lang="en-US" sz="3600" dirty="0"/>
              <a:t>Community Leadership</a:t>
            </a:r>
          </a:p>
          <a:p>
            <a:pPr marL="609600" indent="-609600">
              <a:buFontTx/>
              <a:buAutoNum type="arabicPeriod"/>
            </a:pPr>
            <a:r>
              <a:rPr lang="en-US" sz="3600" dirty="0" err="1" smtClean="0"/>
              <a:t>Platnum</a:t>
            </a:r>
            <a:r>
              <a:rPr lang="en-US" sz="3600" dirty="0" smtClean="0"/>
              <a:t> LEED </a:t>
            </a:r>
            <a:r>
              <a:rPr lang="en-US" sz="3600" dirty="0"/>
              <a:t>Certification </a:t>
            </a:r>
          </a:p>
          <a:p>
            <a:pPr marL="609600" indent="-609600">
              <a:buFontTx/>
              <a:buAutoNum type="arabicPeriod"/>
            </a:pPr>
            <a:r>
              <a:rPr lang="en-US" sz="3600" dirty="0"/>
              <a:t>From Novelty to Necessity</a:t>
            </a:r>
          </a:p>
          <a:p>
            <a:pPr marL="609600" indent="-609600">
              <a:buFontTx/>
              <a:buAutoNum type="arabicPeriod"/>
            </a:pPr>
            <a:r>
              <a:rPr lang="en-US" sz="3600" dirty="0"/>
              <a: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5" name="Picture 5" descr="DSCF0054"/>
          <p:cNvPicPr>
            <a:picLocks noGrp="1" noChangeAspect="1" noChangeArrowheads="1"/>
          </p:cNvPicPr>
          <p:nvPr>
            <p:ph/>
          </p:nvPr>
        </p:nvPicPr>
        <p:blipFill>
          <a:blip r:embed="rId2" cstate="print"/>
          <a:srcRect/>
          <a:stretch>
            <a:fillRect/>
          </a:stretch>
        </p:blipFill>
        <p:spPr>
          <a:xfrm>
            <a:off x="0" y="-38100"/>
            <a:ext cx="9144000" cy="6858000"/>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685800" y="381000"/>
            <a:ext cx="7772400" cy="914400"/>
          </a:xfrm>
        </p:spPr>
        <p:txBody>
          <a:bodyPr/>
          <a:lstStyle/>
          <a:p>
            <a:pPr algn="ctr">
              <a:lnSpc>
                <a:spcPct val="90000"/>
              </a:lnSpc>
              <a:buFontTx/>
              <a:buNone/>
            </a:pPr>
            <a:r>
              <a:rPr lang="en-US" sz="6000" dirty="0" smtClean="0">
                <a:solidFill>
                  <a:schemeClr val="accent2">
                    <a:lumMod val="75000"/>
                  </a:schemeClr>
                </a:solidFill>
              </a:rPr>
              <a:t>Construction Costs</a:t>
            </a:r>
            <a:endParaRPr lang="en-US" sz="6000" dirty="0">
              <a:solidFill>
                <a:schemeClr val="accent2">
                  <a:lumMod val="75000"/>
                </a:schemeClr>
              </a:solidFill>
            </a:endParaRPr>
          </a:p>
        </p:txBody>
      </p:sp>
      <p:sp>
        <p:nvSpPr>
          <p:cNvPr id="4" name="TextBox 3"/>
          <p:cNvSpPr txBox="1"/>
          <p:nvPr/>
        </p:nvSpPr>
        <p:spPr>
          <a:xfrm>
            <a:off x="228600" y="1524000"/>
            <a:ext cx="8458200" cy="5078313"/>
          </a:xfrm>
          <a:prstGeom prst="rect">
            <a:avLst/>
          </a:prstGeom>
          <a:noFill/>
        </p:spPr>
        <p:txBody>
          <a:bodyPr wrap="square" rtlCol="0">
            <a:spAutoFit/>
          </a:bodyPr>
          <a:lstStyle/>
          <a:p>
            <a:pPr lvl="1">
              <a:buFont typeface="Arial" pitchFamily="34" charset="0"/>
              <a:buChar char="•"/>
            </a:pPr>
            <a:r>
              <a:rPr lang="en-US" sz="3600" dirty="0" smtClean="0">
                <a:latin typeface="+mn-lt"/>
              </a:rPr>
              <a:t>20% Higher Upfront Costs</a:t>
            </a:r>
          </a:p>
          <a:p>
            <a:pPr lvl="2">
              <a:buFont typeface="Arial" pitchFamily="34" charset="0"/>
              <a:buChar char="•"/>
            </a:pPr>
            <a:r>
              <a:rPr lang="en-US" sz="3600" dirty="0" err="1" smtClean="0">
                <a:latin typeface="+mn-lt"/>
              </a:rPr>
              <a:t>Stormwater</a:t>
            </a:r>
            <a:r>
              <a:rPr lang="en-US" sz="3600" dirty="0" smtClean="0">
                <a:latin typeface="+mn-lt"/>
              </a:rPr>
              <a:t> Management</a:t>
            </a:r>
          </a:p>
          <a:p>
            <a:pPr lvl="2">
              <a:buFont typeface="Arial" pitchFamily="34" charset="0"/>
              <a:buChar char="•"/>
            </a:pPr>
            <a:r>
              <a:rPr lang="en-US" sz="3600" dirty="0" smtClean="0">
                <a:latin typeface="+mn-lt"/>
              </a:rPr>
              <a:t>Efficient Energy Systems – Lighting &amp; Mechanical</a:t>
            </a:r>
          </a:p>
          <a:p>
            <a:pPr lvl="2">
              <a:buFont typeface="Arial" pitchFamily="34" charset="0"/>
              <a:buChar char="•"/>
            </a:pPr>
            <a:endParaRPr lang="en-US" sz="3600" dirty="0" smtClean="0">
              <a:latin typeface="+mn-lt"/>
            </a:endParaRPr>
          </a:p>
          <a:p>
            <a:pPr lvl="1">
              <a:buFont typeface="Arial" pitchFamily="34" charset="0"/>
              <a:buChar char="•"/>
            </a:pPr>
            <a:r>
              <a:rPr lang="en-US" sz="3600" dirty="0" smtClean="0">
                <a:latin typeface="+mn-lt"/>
              </a:rPr>
              <a:t>50% Energy Efficiency </a:t>
            </a:r>
            <a:r>
              <a:rPr lang="en-US" sz="3600" smtClean="0">
                <a:latin typeface="+mn-lt"/>
              </a:rPr>
              <a:t>Cost Reduction</a:t>
            </a:r>
            <a:endParaRPr lang="en-US" sz="3600" dirty="0" smtClean="0">
              <a:latin typeface="+mn-lt"/>
            </a:endParaRPr>
          </a:p>
          <a:p>
            <a:pPr lvl="2">
              <a:buFont typeface="Arial" pitchFamily="34" charset="0"/>
              <a:buChar char="•"/>
            </a:pPr>
            <a:r>
              <a:rPr lang="en-US" sz="3600" dirty="0" smtClean="0">
                <a:latin typeface="+mn-lt"/>
              </a:rPr>
              <a:t>Higher lease rate</a:t>
            </a:r>
          </a:p>
          <a:p>
            <a:pPr lvl="2">
              <a:buFont typeface="Arial" pitchFamily="34" charset="0"/>
              <a:buChar char="•"/>
            </a:pPr>
            <a:r>
              <a:rPr lang="en-US" sz="3600" dirty="0" smtClean="0">
                <a:latin typeface="+mn-lt"/>
              </a:rPr>
              <a:t>Tenants make up (&amp; more) with energy savings</a:t>
            </a:r>
            <a:endParaRPr lang="en-US" sz="3600" dirty="0">
              <a:latin typeface="+mn-l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685800"/>
            <a:ext cx="7772400" cy="1143000"/>
          </a:xfrm>
        </p:spPr>
        <p:txBody>
          <a:bodyPr/>
          <a:lstStyle/>
          <a:p>
            <a:r>
              <a:rPr lang="en-US"/>
              <a:t>Site Challenges</a:t>
            </a:r>
          </a:p>
        </p:txBody>
      </p:sp>
      <p:pic>
        <p:nvPicPr>
          <p:cNvPr id="5124" name="Picture 4" descr="GC-Site-Map"/>
          <p:cNvPicPr>
            <a:picLocks noChangeAspect="1" noChangeArrowheads="1"/>
          </p:cNvPicPr>
          <p:nvPr/>
        </p:nvPicPr>
        <p:blipFill>
          <a:blip r:embed="rId3" cstate="print"/>
          <a:srcRect/>
          <a:stretch>
            <a:fillRect/>
          </a:stretch>
        </p:blipFill>
        <p:spPr bwMode="auto">
          <a:xfrm>
            <a:off x="0" y="-304800"/>
            <a:ext cx="9144000" cy="5867400"/>
          </a:xfrm>
          <a:prstGeom prst="rect">
            <a:avLst/>
          </a:prstGeom>
          <a:noFill/>
        </p:spPr>
      </p:pic>
      <p:sp>
        <p:nvSpPr>
          <p:cNvPr id="5127" name="Rectangle 7"/>
          <p:cNvSpPr>
            <a:spLocks noChangeArrowheads="1"/>
          </p:cNvSpPr>
          <p:nvPr/>
        </p:nvSpPr>
        <p:spPr bwMode="auto">
          <a:xfrm>
            <a:off x="569913" y="1397000"/>
            <a:ext cx="8269287" cy="457200"/>
          </a:xfrm>
          <a:prstGeom prst="rect">
            <a:avLst/>
          </a:prstGeom>
          <a:noFill/>
          <a:ln w="9525">
            <a:noFill/>
            <a:miter lim="800000"/>
            <a:headEnd/>
            <a:tailEnd/>
          </a:ln>
        </p:spPr>
        <p:txBody>
          <a:bodyPr>
            <a:spAutoFit/>
          </a:bodyPr>
          <a:lstStyle/>
          <a:p>
            <a:endParaRPr lang="en-US"/>
          </a:p>
        </p:txBody>
      </p:sp>
      <p:sp>
        <p:nvSpPr>
          <p:cNvPr id="5128" name="Rectangle 8"/>
          <p:cNvSpPr>
            <a:spLocks noChangeArrowheads="1"/>
          </p:cNvSpPr>
          <p:nvPr/>
        </p:nvSpPr>
        <p:spPr bwMode="auto">
          <a:xfrm>
            <a:off x="2971800" y="5257800"/>
            <a:ext cx="6172200" cy="1465263"/>
          </a:xfrm>
          <a:prstGeom prst="rect">
            <a:avLst/>
          </a:prstGeom>
          <a:noFill/>
          <a:ln w="9525">
            <a:noFill/>
            <a:miter lim="800000"/>
            <a:headEnd/>
            <a:tailEnd/>
          </a:ln>
        </p:spPr>
        <p:txBody>
          <a:bodyPr wrap="square">
            <a:spAutoFit/>
          </a:bodyPr>
          <a:lstStyle/>
          <a:p>
            <a:pPr>
              <a:buFontTx/>
              <a:buChar char="-"/>
            </a:pPr>
            <a:r>
              <a:rPr lang="en-US" sz="1800" dirty="0"/>
              <a:t>Small </a:t>
            </a:r>
            <a:r>
              <a:rPr lang="en-US" sz="1800" dirty="0" smtClean="0"/>
              <a:t>Site – 1.7 Acres</a:t>
            </a:r>
            <a:endParaRPr lang="en-US" sz="1800" dirty="0"/>
          </a:p>
          <a:p>
            <a:pPr>
              <a:buFontTx/>
              <a:buChar char="-"/>
            </a:pPr>
            <a:r>
              <a:rPr lang="en-US" sz="1800" dirty="0"/>
              <a:t>Water Retention Threatens Trees</a:t>
            </a:r>
          </a:p>
          <a:p>
            <a:pPr>
              <a:buFontTx/>
              <a:buChar char="-"/>
            </a:pPr>
            <a:r>
              <a:rPr lang="en-US" sz="1800" dirty="0"/>
              <a:t>Parking is abundant but not within zoning regulations</a:t>
            </a:r>
          </a:p>
          <a:p>
            <a:pPr>
              <a:buFontTx/>
              <a:buChar char="-"/>
            </a:pPr>
            <a:r>
              <a:rPr lang="en-US" sz="1800" dirty="0"/>
              <a:t>Zoning requirements mandate Detention</a:t>
            </a:r>
          </a:p>
          <a:p>
            <a:pPr lvl="1">
              <a:buFontTx/>
              <a:buChar char="-"/>
            </a:pPr>
            <a:r>
              <a:rPr lang="en-US" sz="1800" dirty="0"/>
              <a:t>But we don’t need detention!</a:t>
            </a:r>
            <a:endParaRPr lang="en-US" dirty="0"/>
          </a:p>
        </p:txBody>
      </p:sp>
      <p:sp>
        <p:nvSpPr>
          <p:cNvPr id="5129" name="Rectangle 9"/>
          <p:cNvSpPr>
            <a:spLocks noChangeArrowheads="1"/>
          </p:cNvSpPr>
          <p:nvPr/>
        </p:nvSpPr>
        <p:spPr bwMode="auto">
          <a:xfrm>
            <a:off x="685800" y="5638800"/>
            <a:ext cx="2319338" cy="822325"/>
          </a:xfrm>
          <a:prstGeom prst="rect">
            <a:avLst/>
          </a:prstGeom>
          <a:noFill/>
          <a:ln w="9525">
            <a:noFill/>
            <a:miter lim="800000"/>
            <a:headEnd/>
            <a:tailEnd/>
          </a:ln>
        </p:spPr>
        <p:txBody>
          <a:bodyPr wrap="none">
            <a:spAutoFit/>
          </a:bodyPr>
          <a:lstStyle/>
          <a:p>
            <a:r>
              <a:rPr lang="en-US"/>
              <a:t>Site Challenges</a:t>
            </a:r>
          </a:p>
          <a:p>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19250"/>
          </a:xfrm>
        </p:spPr>
        <p:txBody>
          <a:bodyPr/>
          <a:lstStyle/>
          <a:p>
            <a:r>
              <a:rPr lang="en-US" sz="7200" dirty="0" smtClean="0"/>
              <a:t>BMPs</a:t>
            </a:r>
            <a:br>
              <a:rPr lang="en-US" sz="7200" dirty="0" smtClean="0"/>
            </a:br>
            <a:r>
              <a:rPr lang="en-US" sz="4400" dirty="0" smtClean="0"/>
              <a:t>Best Management Practices</a:t>
            </a:r>
            <a:endParaRPr lang="en-US" sz="7200" dirty="0"/>
          </a:p>
        </p:txBody>
      </p:sp>
      <p:sp>
        <p:nvSpPr>
          <p:cNvPr id="3" name="Content Placeholder 2"/>
          <p:cNvSpPr>
            <a:spLocks noGrp="1"/>
          </p:cNvSpPr>
          <p:nvPr>
            <p:ph idx="1"/>
          </p:nvPr>
        </p:nvSpPr>
        <p:spPr>
          <a:xfrm>
            <a:off x="457200" y="1981200"/>
            <a:ext cx="8229600" cy="4343400"/>
          </a:xfrm>
        </p:spPr>
        <p:txBody>
          <a:bodyPr/>
          <a:lstStyle/>
          <a:p>
            <a:r>
              <a:rPr lang="en-US" dirty="0" smtClean="0"/>
              <a:t>Pervious Concrete</a:t>
            </a:r>
          </a:p>
          <a:p>
            <a:r>
              <a:rPr lang="en-US" dirty="0" smtClean="0"/>
              <a:t>Green Roof</a:t>
            </a:r>
          </a:p>
          <a:p>
            <a:r>
              <a:rPr lang="en-US" dirty="0" smtClean="0"/>
              <a:t>Vegetated Swales</a:t>
            </a:r>
          </a:p>
          <a:p>
            <a:r>
              <a:rPr lang="en-US" dirty="0" smtClean="0"/>
              <a:t>Rainwater Collection &amp; Reuse</a:t>
            </a:r>
          </a:p>
          <a:p>
            <a:r>
              <a:rPr lang="en-US" dirty="0" smtClean="0"/>
              <a:t>Shared Parking (with neighboring church)</a:t>
            </a:r>
          </a:p>
          <a:p>
            <a:r>
              <a:rPr lang="en-US" dirty="0" smtClean="0"/>
              <a:t>Water Saving Fixtures</a:t>
            </a:r>
          </a:p>
          <a:p>
            <a:r>
              <a:rPr lang="en-US" dirty="0" smtClean="0"/>
              <a:t>Energy Efficient Building Design</a:t>
            </a:r>
          </a:p>
          <a:p>
            <a:r>
              <a:rPr lang="en-US" dirty="0" smtClean="0"/>
              <a:t>Energy Efficient Heating &amp; Cooling</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GC-Comparison-image"/>
          <p:cNvPicPr>
            <a:picLocks noChangeAspect="1" noChangeArrowheads="1"/>
          </p:cNvPicPr>
          <p:nvPr/>
        </p:nvPicPr>
        <p:blipFill>
          <a:blip r:embed="rId3" cstate="print"/>
          <a:srcRect/>
          <a:stretch>
            <a:fillRect/>
          </a:stretch>
        </p:blipFill>
        <p:spPr bwMode="auto">
          <a:xfrm>
            <a:off x="0" y="0"/>
            <a:ext cx="9144000" cy="67056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133600" y="152400"/>
            <a:ext cx="4800600" cy="1162050"/>
          </a:xfrm>
        </p:spPr>
        <p:txBody>
          <a:bodyPr/>
          <a:lstStyle/>
          <a:p>
            <a:r>
              <a:rPr lang="en-US" sz="5000" b="1" dirty="0" smtClean="0">
                <a:solidFill>
                  <a:schemeClr val="accent4">
                    <a:lumMod val="75000"/>
                  </a:schemeClr>
                </a:solidFill>
              </a:rPr>
              <a:t>Program Priorities</a:t>
            </a:r>
          </a:p>
        </p:txBody>
      </p:sp>
      <p:sp>
        <p:nvSpPr>
          <p:cNvPr id="9219" name="Text Placeholder 2"/>
          <p:cNvSpPr>
            <a:spLocks noGrp="1"/>
          </p:cNvSpPr>
          <p:nvPr>
            <p:ph type="body" idx="2"/>
          </p:nvPr>
        </p:nvSpPr>
        <p:spPr>
          <a:xfrm>
            <a:off x="609600" y="1447800"/>
            <a:ext cx="7848600" cy="4572000"/>
          </a:xfrm>
        </p:spPr>
        <p:txBody>
          <a:bodyPr/>
          <a:lstStyle/>
          <a:p>
            <a:pPr algn="ctr">
              <a:spcAft>
                <a:spcPts val="600"/>
              </a:spcAft>
            </a:pPr>
            <a:r>
              <a:rPr lang="en-US" sz="2000" dirty="0" smtClean="0"/>
              <a:t>Monitor and report on water quality in the basin.</a:t>
            </a:r>
          </a:p>
          <a:p>
            <a:pPr algn="ctr">
              <a:spcAft>
                <a:spcPts val="600"/>
              </a:spcAft>
            </a:pPr>
            <a:endParaRPr lang="en-US" sz="800" dirty="0" smtClean="0"/>
          </a:p>
          <a:p>
            <a:pPr algn="ctr">
              <a:spcAft>
                <a:spcPts val="600"/>
              </a:spcAft>
            </a:pPr>
            <a:r>
              <a:rPr lang="en-US" sz="2000" dirty="0" smtClean="0"/>
              <a:t>Provide advocacy on public policy issues which affect water quality and watersheds.</a:t>
            </a:r>
          </a:p>
          <a:p>
            <a:pPr algn="ctr">
              <a:spcAft>
                <a:spcPts val="600"/>
              </a:spcAft>
            </a:pPr>
            <a:endParaRPr lang="en-US" sz="800" dirty="0" smtClean="0"/>
          </a:p>
          <a:p>
            <a:pPr algn="ctr">
              <a:spcAft>
                <a:spcPts val="600"/>
              </a:spcAft>
            </a:pPr>
            <a:r>
              <a:rPr lang="en-US" sz="2000" dirty="0" smtClean="0"/>
              <a:t>Emphasize public information, education, promotion and communication about water quality issues. </a:t>
            </a:r>
          </a:p>
          <a:p>
            <a:pPr algn="ctr">
              <a:spcAft>
                <a:spcPts val="600"/>
              </a:spcAft>
            </a:pPr>
            <a:endParaRPr lang="en-US" sz="800" dirty="0" smtClean="0"/>
          </a:p>
          <a:p>
            <a:pPr algn="ctr">
              <a:spcAft>
                <a:spcPts val="600"/>
              </a:spcAft>
            </a:pPr>
            <a:r>
              <a:rPr lang="en-US" sz="2000" dirty="0" smtClean="0"/>
              <a:t>Support and encourage allied watershed groups working for common purpose.</a:t>
            </a:r>
          </a:p>
          <a:p>
            <a:pPr algn="ctr">
              <a:spcAft>
                <a:spcPts val="600"/>
              </a:spcAft>
            </a:pPr>
            <a:endParaRPr lang="en-US" sz="600" dirty="0" smtClean="0"/>
          </a:p>
          <a:p>
            <a:pPr algn="ctr">
              <a:spcAft>
                <a:spcPts val="600"/>
              </a:spcAft>
            </a:pPr>
            <a:r>
              <a:rPr lang="en-US" sz="2000" dirty="0" smtClean="0"/>
              <a:t>Seek long-term sustainable funding support for water quality work in the Ozarks.</a:t>
            </a:r>
          </a:p>
          <a:p>
            <a:pPr algn="ctr">
              <a:spcAft>
                <a:spcPts val="600"/>
              </a:spcAft>
            </a:pPr>
            <a:endParaRPr lang="en-US" sz="2000" dirty="0" smtClean="0"/>
          </a:p>
        </p:txBody>
      </p:sp>
      <p:pic>
        <p:nvPicPr>
          <p:cNvPr id="4" name="Picture 3" descr="logo2.TIF"/>
          <p:cNvPicPr>
            <a:picLocks noChangeAspect="1"/>
          </p:cNvPicPr>
          <p:nvPr/>
        </p:nvPicPr>
        <p:blipFill>
          <a:blip r:embed="rId3" cstate="print"/>
          <a:stretch>
            <a:fillRect/>
          </a:stretch>
        </p:blipFill>
        <p:spPr>
          <a:xfrm>
            <a:off x="685800" y="5791200"/>
            <a:ext cx="2895600" cy="827314"/>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GC-Site-Features"/>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5365" name="Rectangle 5"/>
          <p:cNvSpPr>
            <a:spLocks noGrp="1" noChangeArrowheads="1"/>
          </p:cNvSpPr>
          <p:nvPr>
            <p:ph type="title"/>
          </p:nvPr>
        </p:nvSpPr>
        <p:spPr/>
        <p:txBody>
          <a:bodyPr/>
          <a:lstStyle/>
          <a:p>
            <a:r>
              <a:rPr lang="en-US"/>
              <a:t>Site Features</a:t>
            </a:r>
          </a:p>
        </p:txBody>
      </p:sp>
      <p:sp>
        <p:nvSpPr>
          <p:cNvPr id="4" name="TextBox 3"/>
          <p:cNvSpPr txBox="1"/>
          <p:nvPr/>
        </p:nvSpPr>
        <p:spPr>
          <a:xfrm>
            <a:off x="457200" y="228600"/>
            <a:ext cx="1905000" cy="369332"/>
          </a:xfrm>
          <a:prstGeom prst="rect">
            <a:avLst/>
          </a:prstGeom>
          <a:noFill/>
        </p:spPr>
        <p:txBody>
          <a:bodyPr wrap="square" rtlCol="0">
            <a:spAutoFit/>
          </a:bodyPr>
          <a:lstStyle/>
          <a:p>
            <a:r>
              <a:rPr lang="en-US" dirty="0" smtClean="0"/>
              <a:t>23,000 Sq. Ft.</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roof install"/>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TextBox 2"/>
          <p:cNvSpPr txBox="1"/>
          <p:nvPr/>
        </p:nvSpPr>
        <p:spPr>
          <a:xfrm>
            <a:off x="0" y="0"/>
            <a:ext cx="5029200" cy="769441"/>
          </a:xfrm>
          <a:prstGeom prst="rect">
            <a:avLst/>
          </a:prstGeom>
          <a:noFill/>
        </p:spPr>
        <p:txBody>
          <a:bodyPr wrap="square" rtlCol="0">
            <a:spAutoFit/>
          </a:bodyPr>
          <a:lstStyle/>
          <a:p>
            <a:r>
              <a:rPr lang="en-US" sz="4400" b="1" dirty="0" smtClean="0">
                <a:solidFill>
                  <a:schemeClr val="accent2">
                    <a:lumMod val="50000"/>
                  </a:schemeClr>
                </a:solidFill>
                <a:latin typeface="+mn-lt"/>
              </a:rPr>
              <a:t>Green Roof</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3" name="Picture 5" descr="DSCF0005"/>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2" name="Picture 4" descr="REFT 29"/>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Green Roof</a:t>
            </a:r>
            <a:endParaRPr lang="en-US" dirty="0"/>
          </a:p>
        </p:txBody>
      </p:sp>
      <p:sp>
        <p:nvSpPr>
          <p:cNvPr id="3" name="Content Placeholder 2"/>
          <p:cNvSpPr>
            <a:spLocks noGrp="1"/>
          </p:cNvSpPr>
          <p:nvPr>
            <p:ph idx="1"/>
          </p:nvPr>
        </p:nvSpPr>
        <p:spPr>
          <a:xfrm>
            <a:off x="457200" y="1600201"/>
            <a:ext cx="8229600" cy="4724400"/>
          </a:xfrm>
        </p:spPr>
        <p:txBody>
          <a:bodyPr/>
          <a:lstStyle/>
          <a:p>
            <a:r>
              <a:rPr lang="en-US" dirty="0" smtClean="0"/>
              <a:t>4,200 Sq. Ft.-8” Deep</a:t>
            </a:r>
          </a:p>
          <a:p>
            <a:r>
              <a:rPr lang="en-US" dirty="0" smtClean="0"/>
              <a:t>Holds Approximately 5,200 Gallons of Rainwater</a:t>
            </a:r>
          </a:p>
          <a:p>
            <a:r>
              <a:rPr lang="en-US" dirty="0" smtClean="0"/>
              <a:t>Native Missouri Plants</a:t>
            </a:r>
          </a:p>
          <a:p>
            <a:r>
              <a:rPr lang="en-US" dirty="0" smtClean="0"/>
              <a:t>Capture &amp; Treat Rainwater</a:t>
            </a:r>
          </a:p>
          <a:p>
            <a:r>
              <a:rPr lang="en-US" dirty="0" smtClean="0"/>
              <a:t>Integrated </a:t>
            </a:r>
            <a:r>
              <a:rPr lang="en-US" dirty="0" err="1" smtClean="0"/>
              <a:t>Stormwater</a:t>
            </a:r>
            <a:r>
              <a:rPr lang="en-US" dirty="0" smtClean="0"/>
              <a:t> Management</a:t>
            </a:r>
          </a:p>
          <a:p>
            <a:r>
              <a:rPr lang="en-US" dirty="0" smtClean="0"/>
              <a:t>Increased Roof Life (Double)</a:t>
            </a:r>
          </a:p>
          <a:p>
            <a:r>
              <a:rPr lang="en-US" dirty="0" smtClean="0"/>
              <a:t>Energy Efficient</a:t>
            </a:r>
          </a:p>
          <a:p>
            <a:r>
              <a:rPr lang="en-US" dirty="0" smtClean="0"/>
              <a:t>Noise Reduction</a:t>
            </a:r>
          </a:p>
          <a:p>
            <a:r>
              <a:rPr lang="en-US" dirty="0" smtClean="0"/>
              <a:t>Recreational Space</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381000"/>
            <a:ext cx="7772400" cy="1143000"/>
          </a:xfrm>
        </p:spPr>
        <p:txBody>
          <a:bodyPr/>
          <a:lstStyle/>
          <a:p>
            <a:r>
              <a:rPr lang="en-US"/>
              <a:t>Land / Building Ratio</a:t>
            </a:r>
            <a:br>
              <a:rPr lang="en-US"/>
            </a:br>
            <a:r>
              <a:rPr lang="en-US"/>
              <a:t>typical strip mall</a:t>
            </a:r>
          </a:p>
        </p:txBody>
      </p:sp>
      <p:pic>
        <p:nvPicPr>
          <p:cNvPr id="47109" name="Picture 5" descr="TYP STRIPMALL copy"/>
          <p:cNvPicPr>
            <a:picLocks noChangeAspect="1" noChangeArrowheads="1"/>
          </p:cNvPicPr>
          <p:nvPr/>
        </p:nvPicPr>
        <p:blipFill>
          <a:blip r:embed="rId2" cstate="print"/>
          <a:srcRect/>
          <a:stretch>
            <a:fillRect/>
          </a:stretch>
        </p:blipFill>
        <p:spPr bwMode="auto">
          <a:xfrm>
            <a:off x="3175" y="1905000"/>
            <a:ext cx="9140825" cy="4421188"/>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GREENROOF copy"/>
          <p:cNvPicPr>
            <a:picLocks noChangeAspect="1" noChangeArrowheads="1"/>
          </p:cNvPicPr>
          <p:nvPr/>
        </p:nvPicPr>
        <p:blipFill>
          <a:blip r:embed="rId2" cstate="print"/>
          <a:srcRect/>
          <a:stretch>
            <a:fillRect/>
          </a:stretch>
        </p:blipFill>
        <p:spPr bwMode="auto">
          <a:xfrm>
            <a:off x="3175" y="1143000"/>
            <a:ext cx="9140825" cy="4421188"/>
          </a:xfrm>
          <a:prstGeom prst="rect">
            <a:avLst/>
          </a:prstGeom>
          <a:noFill/>
        </p:spPr>
      </p:pic>
      <p:sp>
        <p:nvSpPr>
          <p:cNvPr id="3" name="TextBox 2"/>
          <p:cNvSpPr txBox="1"/>
          <p:nvPr/>
        </p:nvSpPr>
        <p:spPr>
          <a:xfrm>
            <a:off x="1066800" y="609600"/>
            <a:ext cx="6781800" cy="369332"/>
          </a:xfrm>
          <a:prstGeom prst="rect">
            <a:avLst/>
          </a:prstGeom>
          <a:noFill/>
        </p:spPr>
        <p:txBody>
          <a:bodyPr wrap="square" rtlCol="0">
            <a:spAutoFit/>
          </a:bodyPr>
          <a:lstStyle/>
          <a:p>
            <a:r>
              <a:rPr lang="en-US" dirty="0" smtClean="0"/>
              <a:t>10,000 Gallon Cistern for rainwater harvesting</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4" name="Picture 4" descr="Cis_0319"/>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29600" cy="895350"/>
          </a:xfrm>
        </p:spPr>
        <p:txBody>
          <a:bodyPr/>
          <a:lstStyle/>
          <a:p>
            <a:r>
              <a:rPr lang="en-US" sz="4400" dirty="0" smtClean="0"/>
              <a:t>Rainwater Harvesting Applications</a:t>
            </a:r>
            <a:endParaRPr lang="en-US" sz="4400" dirty="0"/>
          </a:p>
        </p:txBody>
      </p:sp>
      <p:sp>
        <p:nvSpPr>
          <p:cNvPr id="3" name="Content Placeholder 2"/>
          <p:cNvSpPr>
            <a:spLocks noGrp="1"/>
          </p:cNvSpPr>
          <p:nvPr>
            <p:ph idx="1"/>
          </p:nvPr>
        </p:nvSpPr>
        <p:spPr/>
        <p:txBody>
          <a:bodyPr/>
          <a:lstStyle/>
          <a:p>
            <a:r>
              <a:rPr lang="en-US" dirty="0" smtClean="0"/>
              <a:t>Landscape Irrigation</a:t>
            </a:r>
          </a:p>
          <a:p>
            <a:r>
              <a:rPr lang="en-US" dirty="0" smtClean="0"/>
              <a:t>Toilet Flushing</a:t>
            </a:r>
          </a:p>
          <a:p>
            <a:r>
              <a:rPr lang="en-US" dirty="0" smtClean="0"/>
              <a:t>Janitorial Water Use</a:t>
            </a:r>
          </a:p>
          <a:p>
            <a:r>
              <a:rPr lang="en-US" dirty="0" err="1" smtClean="0"/>
              <a:t>Stormwater</a:t>
            </a:r>
            <a:r>
              <a:rPr lang="en-US" dirty="0" smtClean="0"/>
              <a:t> Management</a:t>
            </a:r>
          </a:p>
          <a:p>
            <a:r>
              <a:rPr lang="en-US" dirty="0" smtClean="0"/>
              <a:t>Reduce Tenant Utility Bills</a:t>
            </a:r>
          </a:p>
          <a:p>
            <a:r>
              <a:rPr lang="en-US" dirty="0" smtClean="0"/>
              <a:t>Locate Cistern Above or Below Ground</a:t>
            </a:r>
          </a:p>
          <a:p>
            <a:r>
              <a:rPr lang="en-US" dirty="0" smtClean="0"/>
              <a:t>Provides Supplemental Water</a:t>
            </a:r>
          </a:p>
          <a:p>
            <a:r>
              <a:rPr lang="en-US" dirty="0" smtClean="0"/>
              <a:t>70% Reduction of Domestic Water Use</a:t>
            </a:r>
          </a:p>
          <a:p>
            <a:r>
              <a:rPr lang="en-US" dirty="0" smtClean="0"/>
              <a:t>3.5 Million Gallons of Water Annually </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endParaRPr lang="en-US"/>
          </a:p>
        </p:txBody>
      </p:sp>
      <p:sp>
        <p:nvSpPr>
          <p:cNvPr id="44035" name="Rectangle 3"/>
          <p:cNvSpPr>
            <a:spLocks noGrp="1" noChangeArrowheads="1"/>
          </p:cNvSpPr>
          <p:nvPr>
            <p:ph type="body" idx="1"/>
          </p:nvPr>
        </p:nvSpPr>
        <p:spPr/>
        <p:txBody>
          <a:bodyPr/>
          <a:lstStyle/>
          <a:p>
            <a:endParaRPr lang="en-US"/>
          </a:p>
        </p:txBody>
      </p:sp>
      <p:pic>
        <p:nvPicPr>
          <p:cNvPr id="44036" name="Picture 4" descr="IMG_1819"/>
          <p:cNvPicPr>
            <a:picLocks noChangeAspect="1" noChangeArrowheads="1"/>
          </p:cNvPicPr>
          <p:nvPr/>
        </p:nvPicPr>
        <p:blipFill>
          <a:blip r:embed="rId2" cstate="print"/>
          <a:srcRect/>
          <a:stretch>
            <a:fillRect/>
          </a:stretch>
        </p:blipFill>
        <p:spPr bwMode="auto">
          <a:xfrm>
            <a:off x="-674" y="0"/>
            <a:ext cx="9144674" cy="6858000"/>
          </a:xfrm>
          <a:prstGeom prst="rect">
            <a:avLst/>
          </a:prstGeom>
          <a:noFill/>
        </p:spPr>
      </p:pic>
      <p:sp>
        <p:nvSpPr>
          <p:cNvPr id="5" name="TextBox 4"/>
          <p:cNvSpPr txBox="1"/>
          <p:nvPr/>
        </p:nvSpPr>
        <p:spPr>
          <a:xfrm>
            <a:off x="228600" y="228600"/>
            <a:ext cx="4419600" cy="646331"/>
          </a:xfrm>
          <a:prstGeom prst="rect">
            <a:avLst/>
          </a:prstGeom>
          <a:noFill/>
        </p:spPr>
        <p:txBody>
          <a:bodyPr wrap="square" rtlCol="0">
            <a:spAutoFit/>
          </a:bodyPr>
          <a:lstStyle/>
          <a:p>
            <a:r>
              <a:rPr lang="en-US" sz="3600" b="1" dirty="0" smtClean="0">
                <a:latin typeface="+mn-lt"/>
              </a:rPr>
              <a:t>Pervious Pavement</a:t>
            </a:r>
            <a:endParaRPr lang="en-US" sz="3600" b="1" dirty="0">
              <a:latin typeface="+mn-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Content Placeholder 4" descr="tony4--creek near dam--curt of beaverlake dot com.jpg"/>
          <p:cNvPicPr>
            <a:picLocks noChangeAspect="1"/>
          </p:cNvPicPr>
          <p:nvPr/>
        </p:nvPicPr>
        <p:blipFill>
          <a:blip r:embed="rId3" cstate="print"/>
          <a:srcRect/>
          <a:stretch>
            <a:fillRect/>
          </a:stretch>
        </p:blipFill>
        <p:spPr bwMode="auto">
          <a:xfrm>
            <a:off x="0" y="381000"/>
            <a:ext cx="8839200" cy="6477000"/>
          </a:xfrm>
          <a:prstGeom prst="rect">
            <a:avLst/>
          </a:prstGeom>
          <a:noFill/>
          <a:ln w="9525">
            <a:noFill/>
            <a:miter lim="800000"/>
            <a:headEnd/>
            <a:tailEnd/>
          </a:ln>
          <a:effectLst>
            <a:softEdge rad="112500"/>
          </a:effectLst>
        </p:spPr>
      </p:pic>
      <p:sp>
        <p:nvSpPr>
          <p:cNvPr id="6" name="Title 5"/>
          <p:cNvSpPr>
            <a:spLocks noGrp="1"/>
          </p:cNvSpPr>
          <p:nvPr>
            <p:ph type="title"/>
          </p:nvPr>
        </p:nvSpPr>
        <p:spPr>
          <a:xfrm>
            <a:off x="609600" y="2133600"/>
            <a:ext cx="7772400" cy="1895856"/>
          </a:xfrm>
        </p:spPr>
        <p:txBody>
          <a:bodyPr/>
          <a:lstStyle/>
          <a:p>
            <a:pPr algn="ctr" eaLnBrk="1" hangingPunct="1">
              <a:defRPr/>
            </a:pPr>
            <a:r>
              <a:rPr dirty="0" smtClean="0">
                <a:solidFill>
                  <a:schemeClr val="tx1"/>
                </a:solidFill>
              </a:rPr>
              <a:t>LID:</a:t>
            </a:r>
            <a:br>
              <a:rPr dirty="0" smtClean="0">
                <a:solidFill>
                  <a:schemeClr val="tx1"/>
                </a:solidFill>
              </a:rPr>
            </a:br>
            <a:r>
              <a:rPr dirty="0" smtClean="0">
                <a:solidFill>
                  <a:schemeClr val="tx1"/>
                </a:solidFill>
              </a:rPr>
              <a:t>Low Impact Development</a:t>
            </a:r>
            <a:endParaRPr dirty="0">
              <a:solidFill>
                <a:schemeClr val="tx1"/>
              </a:solidFill>
            </a:endParaRPr>
          </a:p>
        </p:txBody>
      </p:sp>
      <p:pic>
        <p:nvPicPr>
          <p:cNvPr id="12292" name="Picture 3" descr="UWRB--small.JPG"/>
          <p:cNvPicPr>
            <a:picLocks noChangeAspect="1"/>
          </p:cNvPicPr>
          <p:nvPr/>
        </p:nvPicPr>
        <p:blipFill>
          <a:blip r:embed="rId4" cstate="print">
            <a:clrChange>
              <a:clrFrom>
                <a:srgbClr val="FFFFFF"/>
              </a:clrFrom>
              <a:clrTo>
                <a:srgbClr val="FFFFFF">
                  <a:alpha val="0"/>
                </a:srgbClr>
              </a:clrTo>
            </a:clrChange>
          </a:blip>
          <a:stretch>
            <a:fillRect/>
          </a:stretch>
        </p:blipFill>
        <p:spPr bwMode="auto">
          <a:xfrm>
            <a:off x="990600" y="4114800"/>
            <a:ext cx="7467600"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endParaRPr lang="en-US"/>
          </a:p>
        </p:txBody>
      </p:sp>
      <p:sp>
        <p:nvSpPr>
          <p:cNvPr id="45059" name="Rectangle 3"/>
          <p:cNvSpPr>
            <a:spLocks noGrp="1" noChangeArrowheads="1"/>
          </p:cNvSpPr>
          <p:nvPr>
            <p:ph type="body" idx="1"/>
          </p:nvPr>
        </p:nvSpPr>
        <p:spPr/>
        <p:txBody>
          <a:bodyPr/>
          <a:lstStyle/>
          <a:p>
            <a:endParaRPr lang="en-US"/>
          </a:p>
        </p:txBody>
      </p:sp>
      <p:pic>
        <p:nvPicPr>
          <p:cNvPr id="45060" name="Picture 4" descr="IMG_1825"/>
          <p:cNvPicPr>
            <a:picLocks noChangeAspect="1" noChangeArrowheads="1"/>
          </p:cNvPicPr>
          <p:nvPr/>
        </p:nvPicPr>
        <p:blipFill>
          <a:blip r:embed="rId2" cstate="print"/>
          <a:srcRect/>
          <a:stretch>
            <a:fillRect/>
          </a:stretch>
        </p:blipFill>
        <p:spPr bwMode="auto">
          <a:xfrm>
            <a:off x="-2601913" y="-1951038"/>
            <a:ext cx="14347826" cy="10760076"/>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6" name="Picture 4" descr="REFT 38"/>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Pervious Pavement Benefits</a:t>
            </a:r>
            <a:endParaRPr lang="en-US" dirty="0"/>
          </a:p>
        </p:txBody>
      </p:sp>
      <p:sp>
        <p:nvSpPr>
          <p:cNvPr id="3" name="Content Placeholder 2"/>
          <p:cNvSpPr>
            <a:spLocks noGrp="1"/>
          </p:cNvSpPr>
          <p:nvPr>
            <p:ph idx="1"/>
          </p:nvPr>
        </p:nvSpPr>
        <p:spPr/>
        <p:txBody>
          <a:bodyPr/>
          <a:lstStyle/>
          <a:p>
            <a:r>
              <a:rPr lang="en-US" dirty="0" smtClean="0"/>
              <a:t>Infiltration of </a:t>
            </a:r>
            <a:r>
              <a:rPr lang="en-US" dirty="0" err="1" smtClean="0"/>
              <a:t>Stormwater</a:t>
            </a:r>
            <a:r>
              <a:rPr lang="en-US" dirty="0" smtClean="0"/>
              <a:t> Runoff</a:t>
            </a:r>
          </a:p>
          <a:p>
            <a:r>
              <a:rPr lang="en-US" dirty="0" smtClean="0"/>
              <a:t>Reduces Costs of </a:t>
            </a:r>
            <a:r>
              <a:rPr lang="en-US" dirty="0" err="1" smtClean="0"/>
              <a:t>Stormwater</a:t>
            </a:r>
            <a:r>
              <a:rPr lang="en-US" dirty="0" smtClean="0"/>
              <a:t> Infrastructure</a:t>
            </a:r>
          </a:p>
          <a:p>
            <a:r>
              <a:rPr lang="en-US" dirty="0" smtClean="0"/>
              <a:t>Absorbs Less Heat</a:t>
            </a:r>
          </a:p>
          <a:p>
            <a:r>
              <a:rPr lang="en-US" dirty="0" smtClean="0"/>
              <a:t>Protects Trees &amp; Plants in Paved Areas</a:t>
            </a:r>
          </a:p>
          <a:p>
            <a:r>
              <a:rPr lang="en-US" dirty="0" smtClean="0"/>
              <a:t>Removes Soluble &amp; Particulate Pollutants</a:t>
            </a:r>
          </a:p>
          <a:p>
            <a:pPr lvl="1"/>
            <a:r>
              <a:rPr lang="en-US" dirty="0" smtClean="0"/>
              <a:t>Total Suspended Solids: 80-90%</a:t>
            </a:r>
          </a:p>
          <a:p>
            <a:pPr lvl="1"/>
            <a:r>
              <a:rPr lang="en-US" dirty="0" smtClean="0"/>
              <a:t>Total Phosphorus: 65%</a:t>
            </a:r>
          </a:p>
          <a:p>
            <a:pPr lvl="1"/>
            <a:r>
              <a:rPr lang="en-US" dirty="0" smtClean="0"/>
              <a:t>Total Nitrogen: 80-85%</a:t>
            </a:r>
          </a:p>
          <a:p>
            <a:pPr lvl="1"/>
            <a:r>
              <a:rPr lang="en-US" dirty="0" smtClean="0"/>
              <a:t>Heavy Metals</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Results</a:t>
            </a:r>
            <a:endParaRPr lang="en-US" dirty="0"/>
          </a:p>
        </p:txBody>
      </p:sp>
      <p:sp>
        <p:nvSpPr>
          <p:cNvPr id="3" name="Content Placeholder 2"/>
          <p:cNvSpPr>
            <a:spLocks noGrp="1"/>
          </p:cNvSpPr>
          <p:nvPr>
            <p:ph idx="1"/>
          </p:nvPr>
        </p:nvSpPr>
        <p:spPr/>
        <p:txBody>
          <a:bodyPr/>
          <a:lstStyle/>
          <a:p>
            <a:r>
              <a:rPr lang="en-US" sz="3600" dirty="0" smtClean="0"/>
              <a:t>Almost No </a:t>
            </a:r>
            <a:r>
              <a:rPr lang="en-US" sz="3600" dirty="0" err="1" smtClean="0"/>
              <a:t>Stormwater</a:t>
            </a:r>
            <a:r>
              <a:rPr lang="en-US" sz="3600" dirty="0" smtClean="0"/>
              <a:t> Runoff</a:t>
            </a:r>
          </a:p>
          <a:p>
            <a:r>
              <a:rPr lang="en-US" sz="3600" dirty="0" smtClean="0"/>
              <a:t>Any Runoff Not Absorbed by Roof or Pavement Enters the Water Quality Swale, or Filter Strip and Seeps into the Vegetation and is Filtered as it Drains</a:t>
            </a:r>
            <a:endParaRPr lang="en-US" sz="36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WD-Admin Building.jpg"/>
          <p:cNvPicPr>
            <a:picLocks noGrp="1" noChangeAspect="1"/>
          </p:cNvPicPr>
          <p:nvPr>
            <p:ph idx="1"/>
          </p:nvPr>
        </p:nvPicPr>
        <p:blipFill>
          <a:blip r:embed="rId2" cstate="print"/>
          <a:stretch>
            <a:fillRect/>
          </a:stretch>
        </p:blipFill>
        <p:spPr>
          <a:xfrm>
            <a:off x="1645708" y="1935163"/>
            <a:ext cx="5852583" cy="4389437"/>
          </a:xfrm>
        </p:spPr>
      </p:pic>
      <p:pic>
        <p:nvPicPr>
          <p:cNvPr id="6" name="Picture 5" descr="Leed Logo.gif"/>
          <p:cNvPicPr>
            <a:picLocks noChangeAspect="1"/>
          </p:cNvPicPr>
          <p:nvPr/>
        </p:nvPicPr>
        <p:blipFill>
          <a:blip r:embed="rId3" cstate="print"/>
          <a:stretch>
            <a:fillRect/>
          </a:stretch>
        </p:blipFill>
        <p:spPr>
          <a:xfrm>
            <a:off x="6172200" y="990600"/>
            <a:ext cx="2895600" cy="1524000"/>
          </a:xfrm>
          <a:prstGeom prst="rect">
            <a:avLst/>
          </a:prstGeom>
        </p:spPr>
      </p:pic>
      <p:pic>
        <p:nvPicPr>
          <p:cNvPr id="8" name="Picture 7" descr="BWD_logo.jpg"/>
          <p:cNvPicPr>
            <a:picLocks noChangeAspect="1"/>
          </p:cNvPicPr>
          <p:nvPr/>
        </p:nvPicPr>
        <p:blipFill>
          <a:blip r:embed="rId4" cstate="print"/>
          <a:stretch>
            <a:fillRect/>
          </a:stretch>
        </p:blipFill>
        <p:spPr>
          <a:xfrm>
            <a:off x="1600200" y="685800"/>
            <a:ext cx="4488272" cy="1094232"/>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eaver WD Admin (LEED gold) 1.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458200" cy="1143000"/>
          </a:xfrm>
        </p:spPr>
        <p:txBody>
          <a:bodyPr/>
          <a:lstStyle/>
          <a:p>
            <a:r>
              <a:rPr lang="en-US" dirty="0" smtClean="0"/>
              <a:t>Administration Building Features</a:t>
            </a:r>
            <a:endParaRPr lang="en-US" dirty="0"/>
          </a:p>
        </p:txBody>
      </p:sp>
      <p:sp>
        <p:nvSpPr>
          <p:cNvPr id="3" name="Content Placeholder 2"/>
          <p:cNvSpPr>
            <a:spLocks noGrp="1"/>
          </p:cNvSpPr>
          <p:nvPr>
            <p:ph idx="1"/>
          </p:nvPr>
        </p:nvSpPr>
        <p:spPr>
          <a:xfrm>
            <a:off x="457200" y="1935163"/>
            <a:ext cx="8534400" cy="4389437"/>
          </a:xfrm>
        </p:spPr>
        <p:txBody>
          <a:bodyPr/>
          <a:lstStyle/>
          <a:p>
            <a:r>
              <a:rPr lang="en-US" dirty="0" smtClean="0"/>
              <a:t>Pervious Pavement</a:t>
            </a:r>
          </a:p>
          <a:p>
            <a:r>
              <a:rPr lang="en-US" dirty="0" smtClean="0"/>
              <a:t>Natural Lighting</a:t>
            </a:r>
          </a:p>
          <a:p>
            <a:r>
              <a:rPr lang="en-US" dirty="0" smtClean="0"/>
              <a:t>Motion Detectors for Electric Lights</a:t>
            </a:r>
          </a:p>
          <a:p>
            <a:r>
              <a:rPr lang="en-US" dirty="0" smtClean="0"/>
              <a:t>Energy Efficient Heating &amp; Cooling Systems (Geothermal)</a:t>
            </a:r>
          </a:p>
          <a:p>
            <a:r>
              <a:rPr lang="en-US" dirty="0" smtClean="0"/>
              <a:t>Recycled Materials in Cabinetry &amp; Insulation</a:t>
            </a:r>
          </a:p>
          <a:p>
            <a:r>
              <a:rPr lang="en-US" dirty="0" smtClean="0"/>
              <a:t>Water Saving Fixtures</a:t>
            </a:r>
          </a:p>
          <a:p>
            <a:pPr lvl="1"/>
            <a:r>
              <a:rPr lang="en-US" dirty="0" smtClean="0"/>
              <a:t>Low Flush Toilets</a:t>
            </a:r>
          </a:p>
          <a:p>
            <a:pPr lvl="1"/>
            <a:r>
              <a:rPr lang="en-US" dirty="0" smtClean="0"/>
              <a:t>Waterless Urinals</a:t>
            </a:r>
          </a:p>
          <a:p>
            <a:pPr lvl="1"/>
            <a:r>
              <a:rPr lang="en-US" dirty="0" smtClean="0"/>
              <a:t>Automatic Water Faucets</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458200" cy="1143000"/>
          </a:xfrm>
        </p:spPr>
        <p:txBody>
          <a:bodyPr/>
          <a:lstStyle/>
          <a:p>
            <a:r>
              <a:rPr lang="en-US" dirty="0" smtClean="0"/>
              <a:t>Administration Building Features</a:t>
            </a:r>
            <a:endParaRPr lang="en-US" dirty="0"/>
          </a:p>
        </p:txBody>
      </p:sp>
      <p:sp>
        <p:nvSpPr>
          <p:cNvPr id="3" name="Content Placeholder 2"/>
          <p:cNvSpPr>
            <a:spLocks noGrp="1"/>
          </p:cNvSpPr>
          <p:nvPr>
            <p:ph idx="1"/>
          </p:nvPr>
        </p:nvSpPr>
        <p:spPr/>
        <p:txBody>
          <a:bodyPr/>
          <a:lstStyle/>
          <a:p>
            <a:r>
              <a:rPr lang="en-US" dirty="0" smtClean="0"/>
              <a:t>Cont.</a:t>
            </a:r>
          </a:p>
          <a:p>
            <a:r>
              <a:rPr lang="en-US" dirty="0" smtClean="0"/>
              <a:t>Man Made Creek</a:t>
            </a:r>
          </a:p>
          <a:p>
            <a:pPr lvl="1"/>
            <a:r>
              <a:rPr lang="en-US" dirty="0" smtClean="0"/>
              <a:t>Fed by Recycled Water from the Water Plant</a:t>
            </a:r>
          </a:p>
          <a:p>
            <a:pPr lvl="1"/>
            <a:r>
              <a:rPr lang="en-US" dirty="0" smtClean="0"/>
              <a:t>Planted with Native Flowers &amp; Shrubs</a:t>
            </a:r>
          </a:p>
          <a:p>
            <a:r>
              <a:rPr lang="en-US" dirty="0" smtClean="0"/>
              <a:t>Infiltration Basins (Hold &amp; Treat Runoff)</a:t>
            </a:r>
          </a:p>
          <a:p>
            <a:pPr lvl="1"/>
            <a:r>
              <a:rPr lang="en-US" dirty="0" smtClean="0"/>
              <a:t>Basin Plants can Tolerate Submerged and Dry Conditions</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Pervious Pavement</a:t>
            </a:r>
            <a:endParaRPr lang="en-US" dirty="0"/>
          </a:p>
        </p:txBody>
      </p:sp>
      <p:pic>
        <p:nvPicPr>
          <p:cNvPr id="6" name="Content Placeholder 5" descr="BWD-Pervious Pavement.jpg"/>
          <p:cNvPicPr>
            <a:picLocks noGrp="1" noChangeAspect="1"/>
          </p:cNvPicPr>
          <p:nvPr>
            <p:ph idx="1"/>
          </p:nvPr>
        </p:nvPicPr>
        <p:blipFill>
          <a:blip r:embed="rId2" cstate="print"/>
          <a:stretch>
            <a:fillRect/>
          </a:stretch>
        </p:blipFill>
        <p:spPr>
          <a:xfrm>
            <a:off x="1600200" y="2133600"/>
            <a:ext cx="5852583" cy="4389437"/>
          </a:xfr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err="1" smtClean="0"/>
              <a:t>Bioretension</a:t>
            </a:r>
            <a:r>
              <a:rPr lang="en-US" dirty="0" smtClean="0"/>
              <a:t> </a:t>
            </a:r>
            <a:r>
              <a:rPr lang="en-US" dirty="0" smtClean="0"/>
              <a:t>Basin</a:t>
            </a:r>
            <a:endParaRPr lang="en-US" dirty="0"/>
          </a:p>
        </p:txBody>
      </p:sp>
      <p:pic>
        <p:nvPicPr>
          <p:cNvPr id="4" name="Content Placeholder 3" descr="Beaver WD Bioretention 3.jpg"/>
          <p:cNvPicPr>
            <a:picLocks noGrp="1" noChangeAspect="1"/>
          </p:cNvPicPr>
          <p:nvPr>
            <p:ph idx="1"/>
          </p:nvPr>
        </p:nvPicPr>
        <p:blipFill>
          <a:blip r:embed="rId2" cstate="print"/>
          <a:stretch>
            <a:fillRect/>
          </a:stretch>
        </p:blipFill>
        <p:spPr>
          <a:xfrm>
            <a:off x="914400" y="1371600"/>
            <a:ext cx="7315200" cy="5486400"/>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772400" cy="1362456"/>
          </a:xfrm>
        </p:spPr>
        <p:txBody>
          <a:bodyPr/>
          <a:lstStyle/>
          <a:p>
            <a:r>
              <a:rPr lang="en-US" dirty="0" smtClean="0"/>
              <a:t>LID: </a:t>
            </a:r>
            <a:r>
              <a:rPr lang="en-US" sz="4400" dirty="0" smtClean="0"/>
              <a:t>Low Impact Development</a:t>
            </a:r>
            <a:br>
              <a:rPr lang="en-US" sz="4400" dirty="0" smtClean="0"/>
            </a:br>
            <a:r>
              <a:rPr lang="en-US" sz="2800" dirty="0" smtClean="0"/>
              <a:t>a design manual for urban areas</a:t>
            </a:r>
            <a:endParaRPr lang="en-US" sz="4400" dirty="0"/>
          </a:p>
        </p:txBody>
      </p:sp>
      <p:sp>
        <p:nvSpPr>
          <p:cNvPr id="3" name="Text Placeholder 2"/>
          <p:cNvSpPr>
            <a:spLocks noGrp="1"/>
          </p:cNvSpPr>
          <p:nvPr>
            <p:ph type="body" idx="1"/>
          </p:nvPr>
        </p:nvSpPr>
        <p:spPr>
          <a:xfrm>
            <a:off x="3505200" y="2286000"/>
            <a:ext cx="4797552" cy="3276600"/>
          </a:xfrm>
        </p:spPr>
        <p:txBody>
          <a:bodyPr/>
          <a:lstStyle/>
          <a:p>
            <a:r>
              <a:rPr lang="en-US" dirty="0" smtClean="0"/>
              <a:t>Fay Jones School of Architecture</a:t>
            </a:r>
          </a:p>
          <a:p>
            <a:r>
              <a:rPr lang="en-US" dirty="0" smtClean="0"/>
              <a:t>University of Arkansas</a:t>
            </a:r>
          </a:p>
          <a:p>
            <a:r>
              <a:rPr lang="en-US" dirty="0" smtClean="0"/>
              <a:t>A Collaboration</a:t>
            </a:r>
          </a:p>
          <a:p>
            <a:r>
              <a:rPr lang="en-US" dirty="0" smtClean="0"/>
              <a:t>Fayetteville 2010</a:t>
            </a:r>
          </a:p>
          <a:p>
            <a:r>
              <a:rPr lang="en-US" dirty="0" smtClean="0">
                <a:hlinkClick r:id="rId2"/>
              </a:rPr>
              <a:t>http://uacdc.uark.edu</a:t>
            </a:r>
            <a:endParaRPr lang="en-US" dirty="0" smtClean="0"/>
          </a:p>
          <a:p>
            <a:r>
              <a:rPr lang="en-US" dirty="0" smtClean="0"/>
              <a:t>Over 225 pages</a:t>
            </a:r>
          </a:p>
          <a:p>
            <a:r>
              <a:rPr lang="en-US" dirty="0" smtClean="0"/>
              <a:t>$30 a copy</a:t>
            </a:r>
            <a:endParaRPr lang="en-US" dirty="0"/>
          </a:p>
        </p:txBody>
      </p:sp>
      <p:pic>
        <p:nvPicPr>
          <p:cNvPr id="4" name="Picture 3" descr="LID_Page_01.jpg"/>
          <p:cNvPicPr>
            <a:picLocks noChangeAspect="1"/>
          </p:cNvPicPr>
          <p:nvPr/>
        </p:nvPicPr>
        <p:blipFill>
          <a:blip r:embed="rId3" cstate="print"/>
          <a:stretch>
            <a:fillRect/>
          </a:stretch>
        </p:blipFill>
        <p:spPr>
          <a:xfrm>
            <a:off x="381000" y="2057400"/>
            <a:ext cx="2744624" cy="358140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endParaRPr lang="en-US"/>
          </a:p>
        </p:txBody>
      </p:sp>
      <p:pic>
        <p:nvPicPr>
          <p:cNvPr id="4" name="Content Placeholder 3" descr="Beaver WD Bioretention 2.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eaver WD Bioretention 1.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5200" cy="1143000"/>
          </a:xfrm>
        </p:spPr>
        <p:txBody>
          <a:bodyPr/>
          <a:lstStyle/>
          <a:p>
            <a:r>
              <a:rPr lang="en-US" dirty="0" smtClean="0"/>
              <a:t>(Natural) Overflow Parking</a:t>
            </a:r>
            <a:endParaRPr lang="en-US" dirty="0"/>
          </a:p>
        </p:txBody>
      </p:sp>
      <p:pic>
        <p:nvPicPr>
          <p:cNvPr id="8" name="Content Placeholder 7" descr="BWD Overflow Parking.JPG"/>
          <p:cNvPicPr>
            <a:picLocks noGrp="1" noChangeAspect="1"/>
          </p:cNvPicPr>
          <p:nvPr>
            <p:ph idx="1"/>
          </p:nvPr>
        </p:nvPicPr>
        <p:blipFill>
          <a:blip r:embed="rId2" cstate="print"/>
          <a:stretch>
            <a:fillRect/>
          </a:stretch>
        </p:blipFill>
        <p:spPr>
          <a:xfrm>
            <a:off x="990600" y="1428750"/>
            <a:ext cx="7239000" cy="5429250"/>
          </a:xfr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Sites</a:t>
            </a:r>
            <a:endParaRPr lang="en-US" dirty="0"/>
          </a:p>
        </p:txBody>
      </p:sp>
      <p:sp>
        <p:nvSpPr>
          <p:cNvPr id="3" name="Content Placeholder 2"/>
          <p:cNvSpPr>
            <a:spLocks noGrp="1"/>
          </p:cNvSpPr>
          <p:nvPr>
            <p:ph idx="1"/>
          </p:nvPr>
        </p:nvSpPr>
        <p:spPr/>
        <p:txBody>
          <a:bodyPr/>
          <a:lstStyle/>
          <a:p>
            <a:r>
              <a:rPr lang="en-US" dirty="0" smtClean="0"/>
              <a:t>Rain Gardens</a:t>
            </a:r>
          </a:p>
          <a:p>
            <a:r>
              <a:rPr lang="en-US" dirty="0" smtClean="0"/>
              <a:t>Water Harvesting</a:t>
            </a:r>
            <a:endParaRPr lang="en-US" dirty="0"/>
          </a:p>
        </p:txBody>
      </p:sp>
      <p:pic>
        <p:nvPicPr>
          <p:cNvPr id="4" name="Picture 13" descr="JRBP-logohighres"/>
          <p:cNvPicPr>
            <a:picLocks noChangeAspect="1" noChangeArrowheads="1"/>
          </p:cNvPicPr>
          <p:nvPr/>
        </p:nvPicPr>
        <p:blipFill>
          <a:blip r:embed="rId2" cstate="print"/>
          <a:srcRect/>
          <a:stretch>
            <a:fillRect/>
          </a:stretch>
        </p:blipFill>
        <p:spPr bwMode="auto">
          <a:xfrm>
            <a:off x="4419600" y="2743200"/>
            <a:ext cx="3793060" cy="3336772"/>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JRBP1.jpg"/>
          <p:cNvPicPr>
            <a:picLocks noGrp="1" noChangeAspect="1"/>
          </p:cNvPicPr>
          <p:nvPr>
            <p:ph idx="1"/>
          </p:nvPr>
        </p:nvPicPr>
        <p:blipFill>
          <a:blip r:embed="rId2" cstate="print"/>
          <a:stretch>
            <a:fillRect/>
          </a:stretch>
        </p:blipFill>
        <p:spPr>
          <a:xfrm>
            <a:off x="0" y="0"/>
            <a:ext cx="9144000" cy="6855774"/>
          </a:xfr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JRBP8.jpg"/>
          <p:cNvPicPr>
            <a:picLocks noGrp="1" noChangeAspect="1"/>
          </p:cNvPicPr>
          <p:nvPr>
            <p:ph idx="1"/>
          </p:nvPr>
        </p:nvPicPr>
        <p:blipFill>
          <a:blip r:embed="rId2" cstate="print"/>
          <a:stretch>
            <a:fillRect/>
          </a:stretch>
        </p:blipFill>
        <p:spPr>
          <a:xfrm>
            <a:off x="0" y="0"/>
            <a:ext cx="9133088" cy="6858000"/>
          </a:xfr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JRBP3.jpg"/>
          <p:cNvPicPr>
            <a:picLocks noGrp="1" noChangeAspect="1"/>
          </p:cNvPicPr>
          <p:nvPr>
            <p:ph idx="1"/>
          </p:nvPr>
        </p:nvPicPr>
        <p:blipFill>
          <a:blip r:embed="rId2" cstate="print"/>
          <a:stretch>
            <a:fillRect/>
          </a:stretch>
        </p:blipFill>
        <p:spPr>
          <a:xfrm>
            <a:off x="0" y="0"/>
            <a:ext cx="9128396" cy="6858000"/>
          </a:xfr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JRBP9.jpg"/>
          <p:cNvPicPr>
            <a:picLocks noGrp="1" noChangeAspect="1"/>
          </p:cNvPicPr>
          <p:nvPr>
            <p:ph idx="1"/>
          </p:nvPr>
        </p:nvPicPr>
        <p:blipFill>
          <a:blip r:embed="rId2" cstate="print"/>
          <a:stretch>
            <a:fillRect/>
          </a:stretch>
        </p:blipFill>
        <p:spPr>
          <a:xfrm>
            <a:off x="-1" y="0"/>
            <a:ext cx="9082631" cy="6858000"/>
          </a:xfr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JRBP11.jpg"/>
          <p:cNvPicPr>
            <a:picLocks noGrp="1" noChangeAspect="1"/>
          </p:cNvPicPr>
          <p:nvPr>
            <p:ph idx="1"/>
          </p:nvPr>
        </p:nvPicPr>
        <p:blipFill>
          <a:blip r:embed="rId2" cstate="print"/>
          <a:stretch>
            <a:fillRect/>
          </a:stretch>
        </p:blipFill>
        <p:spPr>
          <a:xfrm>
            <a:off x="-1" y="0"/>
            <a:ext cx="9217871" cy="6858000"/>
          </a:xfr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JRBP12.jpg"/>
          <p:cNvPicPr>
            <a:picLocks noGrp="1" noChangeAspect="1"/>
          </p:cNvPicPr>
          <p:nvPr>
            <p:ph idx="1"/>
          </p:nvPr>
        </p:nvPicPr>
        <p:blipFill>
          <a:blip r:embed="rId2" cstate="print"/>
          <a:stretch>
            <a:fillRect/>
          </a:stretch>
        </p:blipFill>
        <p:spPr>
          <a:xfrm>
            <a:off x="0" y="0"/>
            <a:ext cx="9074924" cy="6858000"/>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7772400" cy="1362456"/>
          </a:xfrm>
        </p:spPr>
        <p:txBody>
          <a:bodyPr/>
          <a:lstStyle/>
          <a:p>
            <a:r>
              <a:rPr lang="en-US" dirty="0" smtClean="0"/>
              <a:t>Real Life Examples</a:t>
            </a:r>
            <a:endParaRPr lang="en-US" dirty="0"/>
          </a:p>
        </p:txBody>
      </p:sp>
      <p:sp>
        <p:nvSpPr>
          <p:cNvPr id="3" name="Text Placeholder 2"/>
          <p:cNvSpPr>
            <a:spLocks noGrp="1"/>
          </p:cNvSpPr>
          <p:nvPr>
            <p:ph type="body" idx="1"/>
          </p:nvPr>
        </p:nvSpPr>
        <p:spPr>
          <a:xfrm>
            <a:off x="530352" y="2704664"/>
            <a:ext cx="7772400" cy="3772336"/>
          </a:xfrm>
        </p:spPr>
        <p:txBody>
          <a:bodyPr/>
          <a:lstStyle/>
          <a:p>
            <a:r>
              <a:rPr lang="en-US" dirty="0" smtClean="0"/>
              <a:t>Beaver Water District, Lowell, AR</a:t>
            </a:r>
          </a:p>
          <a:p>
            <a:endParaRPr lang="en-US" dirty="0" smtClean="0"/>
          </a:p>
          <a:p>
            <a:r>
              <a:rPr lang="en-US" dirty="0" smtClean="0"/>
              <a:t>Green Circle Shopping Center, Springfield, MO</a:t>
            </a:r>
          </a:p>
          <a:p>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6" name="Picture 4"/>
          <p:cNvPicPr>
            <a:picLocks noChangeAspect="1" noChangeArrowheads="1"/>
          </p:cNvPicPr>
          <p:nvPr/>
        </p:nvPicPr>
        <p:blipFill>
          <a:blip r:embed="rId2" cstate="print"/>
          <a:srcRect l="34071" t="10033" r="34630" b="7686"/>
          <a:stretch>
            <a:fillRect/>
          </a:stretch>
        </p:blipFill>
        <p:spPr bwMode="auto">
          <a:xfrm>
            <a:off x="0" y="0"/>
            <a:ext cx="3487738" cy="6858000"/>
          </a:xfrm>
          <a:prstGeom prst="rect">
            <a:avLst/>
          </a:prstGeom>
          <a:noFill/>
          <a:ln w="9525">
            <a:noFill/>
            <a:miter lim="800000"/>
            <a:headEnd/>
            <a:tailEnd/>
          </a:ln>
        </p:spPr>
      </p:pic>
      <p:sp>
        <p:nvSpPr>
          <p:cNvPr id="300037" name="Rectangle 5"/>
          <p:cNvSpPr>
            <a:spLocks noRot="1" noChangeArrowheads="1"/>
          </p:cNvSpPr>
          <p:nvPr/>
        </p:nvSpPr>
        <p:spPr bwMode="auto">
          <a:xfrm>
            <a:off x="4724400" y="1219200"/>
            <a:ext cx="3429000" cy="4114800"/>
          </a:xfrm>
          <a:prstGeom prst="rect">
            <a:avLst/>
          </a:prstGeom>
          <a:noFill/>
          <a:ln w="9525">
            <a:noFill/>
            <a:miter lim="800000"/>
            <a:headEnd/>
            <a:tailEnd/>
          </a:ln>
          <a:effectLst/>
        </p:spPr>
        <p:txBody>
          <a:bodyPr/>
          <a:lstStyle/>
          <a:p>
            <a:pPr marL="342900" indent="-342900" algn="ctr" eaLnBrk="1" hangingPunct="1">
              <a:lnSpc>
                <a:spcPct val="80000"/>
              </a:lnSpc>
              <a:spcBef>
                <a:spcPct val="20000"/>
              </a:spcBef>
              <a:buClr>
                <a:schemeClr val="hlink"/>
              </a:buClr>
              <a:buSzPct val="70000"/>
              <a:buFont typeface="Wingdings" pitchFamily="2" charset="2"/>
              <a:buNone/>
            </a:pPr>
            <a:r>
              <a:rPr lang="en-US" sz="3200">
                <a:effectLst>
                  <a:outerShdw blurRad="38100" dist="38100" dir="2700000" algn="tl">
                    <a:srgbClr val="000000"/>
                  </a:outerShdw>
                </a:effectLst>
                <a:latin typeface="Palatino" pitchFamily="18" charset="0"/>
              </a:rPr>
              <a:t>Rain Barrels</a:t>
            </a:r>
          </a:p>
          <a:p>
            <a:pPr marL="342900" indent="-342900" eaLnBrk="1" hangingPunct="1">
              <a:lnSpc>
                <a:spcPct val="80000"/>
              </a:lnSpc>
              <a:spcBef>
                <a:spcPct val="20000"/>
              </a:spcBef>
              <a:buClr>
                <a:schemeClr val="hlink"/>
              </a:buClr>
              <a:buSzPct val="70000"/>
              <a:buFont typeface="Wingdings" pitchFamily="2" charset="2"/>
              <a:buChar char="n"/>
            </a:pPr>
            <a:r>
              <a:rPr lang="en-US" sz="2800">
                <a:effectLst>
                  <a:outerShdw blurRad="38100" dist="38100" dir="2700000" algn="tl">
                    <a:srgbClr val="000000"/>
                  </a:outerShdw>
                </a:effectLst>
                <a:latin typeface="Palatino" pitchFamily="18" charset="0"/>
              </a:rPr>
              <a:t>$25.00 instant rebate for Greene County residents</a:t>
            </a:r>
          </a:p>
          <a:p>
            <a:pPr marL="342900" indent="-342900" eaLnBrk="1" hangingPunct="1">
              <a:lnSpc>
                <a:spcPct val="80000"/>
              </a:lnSpc>
              <a:spcBef>
                <a:spcPct val="20000"/>
              </a:spcBef>
              <a:buClr>
                <a:schemeClr val="hlink"/>
              </a:buClr>
              <a:buSzPct val="70000"/>
              <a:buFont typeface="Wingdings" pitchFamily="2" charset="2"/>
              <a:buChar char="n"/>
            </a:pPr>
            <a:r>
              <a:rPr lang="en-US" sz="2800">
                <a:effectLst>
                  <a:outerShdw blurRad="38100" dist="38100" dir="2700000" algn="tl">
                    <a:srgbClr val="000000"/>
                  </a:outerShdw>
                </a:effectLst>
                <a:latin typeface="Palatino" pitchFamily="18" charset="0"/>
              </a:rPr>
              <a:t>600 gallons of water from 1,000 sq. ft. catchment area in a 1 inch event.</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descr="tim 329"/>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05155" name="Rectangle 3"/>
          <p:cNvSpPr>
            <a:spLocks noGrp="1" noRot="1" noChangeArrowheads="1"/>
          </p:cNvSpPr>
          <p:nvPr>
            <p:ph type="title"/>
          </p:nvPr>
        </p:nvSpPr>
        <p:spPr>
          <a:xfrm>
            <a:off x="457200" y="0"/>
            <a:ext cx="8229600" cy="1143000"/>
          </a:xfrm>
        </p:spPr>
        <p:txBody>
          <a:bodyPr/>
          <a:lstStyle/>
          <a:p>
            <a:r>
              <a:rPr lang="en-US" sz="4000" b="1" dirty="0">
                <a:solidFill>
                  <a:schemeClr val="tx1"/>
                </a:solidFill>
              </a:rPr>
              <a:t>City of Ozark Community Center</a:t>
            </a:r>
          </a:p>
        </p:txBody>
      </p:sp>
      <p:sp>
        <p:nvSpPr>
          <p:cNvPr id="305156" name="Rectangle 4"/>
          <p:cNvSpPr>
            <a:spLocks noGrp="1" noRot="1" noChangeArrowheads="1"/>
          </p:cNvSpPr>
          <p:nvPr>
            <p:ph type="body" idx="1"/>
          </p:nvPr>
        </p:nvSpPr>
        <p:spPr>
          <a:xfrm>
            <a:off x="0" y="4648200"/>
            <a:ext cx="3124200" cy="2209800"/>
          </a:xfrm>
          <a:solidFill>
            <a:srgbClr val="808080">
              <a:alpha val="62000"/>
            </a:srgbClr>
          </a:solidFill>
          <a:ln/>
        </p:spPr>
        <p:txBody>
          <a:bodyPr/>
          <a:lstStyle/>
          <a:p>
            <a:pPr>
              <a:lnSpc>
                <a:spcPct val="90000"/>
              </a:lnSpc>
              <a:buClr>
                <a:schemeClr val="tx2"/>
              </a:buClr>
              <a:buFont typeface="Wingdings" pitchFamily="2" charset="2"/>
              <a:buChar char="S"/>
            </a:pPr>
            <a:r>
              <a:rPr lang="en-US" sz="2800" dirty="0"/>
              <a:t> </a:t>
            </a:r>
            <a:r>
              <a:rPr lang="en-US" sz="2800" b="1" dirty="0" smtClean="0"/>
              <a:t>3-10,000 </a:t>
            </a:r>
            <a:r>
              <a:rPr lang="en-US" sz="2800" b="1" dirty="0"/>
              <a:t>gallon cisterns installed for irrigation purposes </a:t>
            </a:r>
          </a:p>
        </p:txBody>
      </p:sp>
      <p:pic>
        <p:nvPicPr>
          <p:cNvPr id="305160" name="Picture 8" descr="Ozark logo jpeg"/>
          <p:cNvPicPr>
            <a:picLocks noChangeAspect="1" noChangeArrowheads="1"/>
          </p:cNvPicPr>
          <p:nvPr/>
        </p:nvPicPr>
        <p:blipFill>
          <a:blip r:embed="rId3" cstate="print"/>
          <a:srcRect l="11667" t="5000" r="6667" b="11667"/>
          <a:stretch>
            <a:fillRect/>
          </a:stretch>
        </p:blipFill>
        <p:spPr bwMode="auto">
          <a:xfrm>
            <a:off x="7351713" y="5029200"/>
            <a:ext cx="1792287" cy="1828800"/>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04850"/>
            <a:ext cx="7924800" cy="1143000"/>
          </a:xfrm>
        </p:spPr>
        <p:txBody>
          <a:bodyPr/>
          <a:lstStyle/>
          <a:p>
            <a:r>
              <a:rPr lang="en-US" dirty="0" smtClean="0"/>
              <a:t>LID Watershed Approach</a:t>
            </a:r>
            <a:endParaRPr lang="en-US" dirty="0"/>
          </a:p>
        </p:txBody>
      </p:sp>
      <p:sp>
        <p:nvSpPr>
          <p:cNvPr id="3" name="Content Placeholder 2"/>
          <p:cNvSpPr>
            <a:spLocks noGrp="1"/>
          </p:cNvSpPr>
          <p:nvPr>
            <p:ph idx="1"/>
          </p:nvPr>
        </p:nvSpPr>
        <p:spPr/>
        <p:txBody>
          <a:bodyPr/>
          <a:lstStyle/>
          <a:p>
            <a:pPr algn="just">
              <a:buNone/>
            </a:pPr>
            <a:r>
              <a:rPr lang="en-US" dirty="0" smtClean="0"/>
              <a:t>	LID employs the “Watershed Approach”, a holistic </a:t>
            </a:r>
            <a:r>
              <a:rPr lang="en-US" dirty="0" err="1" smtClean="0"/>
              <a:t>stormwater</a:t>
            </a:r>
            <a:r>
              <a:rPr lang="en-US" dirty="0" smtClean="0"/>
              <a:t> management system based on watersheds as planning units, rather than political jurisdictions and legal property boundaries. The approach integrates economics, ecological science, and social dynamics in development processes within the context of a watershed. LID works by utilizing the natural processes of the water cycle governing watersheds. LID is ultimately a place-bound approach dependent upon the integration of local soil, plant and hydrological communities.</a:t>
            </a:r>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579" name="Group 9"/>
          <p:cNvGrpSpPr>
            <a:grpSpLocks/>
          </p:cNvGrpSpPr>
          <p:nvPr/>
        </p:nvGrpSpPr>
        <p:grpSpPr bwMode="auto">
          <a:xfrm>
            <a:off x="0" y="174625"/>
            <a:ext cx="9144000" cy="6683375"/>
            <a:chOff x="0" y="0"/>
            <a:chExt cx="9144000" cy="6683883"/>
          </a:xfrm>
        </p:grpSpPr>
        <p:pic>
          <p:nvPicPr>
            <p:cNvPr id="11" name="Picture 10" descr="Kings River.bmp"/>
            <p:cNvPicPr>
              <a:picLocks noChangeAspect="1"/>
            </p:cNvPicPr>
            <p:nvPr/>
          </p:nvPicPr>
          <p:blipFill>
            <a:blip r:embed="rId3" cstate="print"/>
            <a:stretch>
              <a:fillRect/>
            </a:stretch>
          </p:blipFill>
          <p:spPr>
            <a:xfrm>
              <a:off x="0" y="3733800"/>
              <a:ext cx="4648200" cy="2950083"/>
            </a:xfrm>
            <a:prstGeom prst="rect">
              <a:avLst/>
            </a:prstGeom>
            <a:ln>
              <a:noFill/>
            </a:ln>
            <a:effectLst>
              <a:softEdge rad="112500"/>
            </a:effectLst>
          </p:spPr>
        </p:pic>
        <p:pic>
          <p:nvPicPr>
            <p:cNvPr id="12" name="Picture 11" descr="Taneycomo Fog.JPG"/>
            <p:cNvPicPr>
              <a:picLocks noChangeAspect="1"/>
            </p:cNvPicPr>
            <p:nvPr/>
          </p:nvPicPr>
          <p:blipFill>
            <a:blip r:embed="rId4" cstate="print"/>
            <a:stretch>
              <a:fillRect/>
            </a:stretch>
          </p:blipFill>
          <p:spPr>
            <a:xfrm>
              <a:off x="4267200" y="2209800"/>
              <a:ext cx="4724400" cy="3543300"/>
            </a:xfrm>
            <a:prstGeom prst="rect">
              <a:avLst/>
            </a:prstGeom>
            <a:ln>
              <a:noFill/>
            </a:ln>
            <a:effectLst>
              <a:softEdge rad="112500"/>
            </a:effectLst>
          </p:spPr>
        </p:pic>
        <p:pic>
          <p:nvPicPr>
            <p:cNvPr id="13" name="Picture 12" descr="canoing on king.JPG"/>
            <p:cNvPicPr>
              <a:picLocks noChangeAspect="1"/>
            </p:cNvPicPr>
            <p:nvPr/>
          </p:nvPicPr>
          <p:blipFill>
            <a:blip r:embed="rId5" cstate="print"/>
            <a:stretch>
              <a:fillRect/>
            </a:stretch>
          </p:blipFill>
          <p:spPr>
            <a:xfrm>
              <a:off x="1" y="0"/>
              <a:ext cx="5562600" cy="4162225"/>
            </a:xfrm>
            <a:prstGeom prst="rect">
              <a:avLst/>
            </a:prstGeom>
            <a:ln>
              <a:noFill/>
            </a:ln>
            <a:effectLst>
              <a:softEdge rad="112500"/>
            </a:effectLst>
          </p:spPr>
        </p:pic>
        <p:pic>
          <p:nvPicPr>
            <p:cNvPr id="14" name="Picture 13" descr="TRL Sunset.JPG"/>
            <p:cNvPicPr>
              <a:picLocks noChangeAspect="1"/>
            </p:cNvPicPr>
            <p:nvPr/>
          </p:nvPicPr>
          <p:blipFill>
            <a:blip r:embed="rId6" cstate="print"/>
            <a:stretch>
              <a:fillRect/>
            </a:stretch>
          </p:blipFill>
          <p:spPr>
            <a:xfrm>
              <a:off x="5334000" y="0"/>
              <a:ext cx="3810000" cy="2857500"/>
            </a:xfrm>
            <a:prstGeom prst="rect">
              <a:avLst/>
            </a:prstGeom>
            <a:ln>
              <a:noFill/>
            </a:ln>
            <a:effectLst>
              <a:softEdge rad="112500"/>
            </a:effectLst>
          </p:spPr>
        </p:pic>
      </p:grpSp>
      <p:sp>
        <p:nvSpPr>
          <p:cNvPr id="16" name="TextBox 15"/>
          <p:cNvSpPr txBox="1"/>
          <p:nvPr/>
        </p:nvSpPr>
        <p:spPr>
          <a:xfrm>
            <a:off x="4343400" y="5105400"/>
            <a:ext cx="4038600" cy="461665"/>
          </a:xfrm>
          <a:prstGeom prst="rect">
            <a:avLst/>
          </a:prstGeom>
          <a:noFill/>
        </p:spPr>
        <p:txBody>
          <a:bodyPr wrap="square">
            <a:spAutoFit/>
          </a:bodyPr>
          <a:lstStyle/>
          <a:p>
            <a:pPr algn="ctr">
              <a:defRPr/>
            </a:pPr>
            <a:r>
              <a:rPr lang="en-US" sz="2400" b="1" dirty="0" smtClean="0">
                <a:latin typeface="+mj-lt"/>
              </a:rPr>
              <a:t>www.ozarkswaterwatch.org</a:t>
            </a:r>
            <a:endParaRPr lang="en-US" sz="2400" b="1" dirty="0">
              <a:latin typeface="+mj-lt"/>
            </a:endParaRPr>
          </a:p>
        </p:txBody>
      </p:sp>
      <p:pic>
        <p:nvPicPr>
          <p:cNvPr id="24581" name="Picture 3" descr="UWRB--small.JPG"/>
          <p:cNvPicPr>
            <a:picLocks noChangeAspect="1"/>
          </p:cNvPicPr>
          <p:nvPr/>
        </p:nvPicPr>
        <p:blipFill>
          <a:blip r:embed="rId7" cstate="print">
            <a:clrChange>
              <a:clrFrom>
                <a:srgbClr val="FFFFFF"/>
              </a:clrFrom>
              <a:clrTo>
                <a:srgbClr val="FFFFFF">
                  <a:alpha val="0"/>
                </a:srgbClr>
              </a:clrTo>
            </a:clrChange>
          </a:blip>
          <a:stretch>
            <a:fillRect/>
          </a:stretch>
        </p:blipFill>
        <p:spPr bwMode="auto">
          <a:xfrm>
            <a:off x="4785914" y="5612833"/>
            <a:ext cx="4358086" cy="1245167"/>
          </a:xfrm>
          <a:prstGeom prst="rect">
            <a:avLst/>
          </a:prstGeom>
          <a:noFill/>
          <a:ln w="9525">
            <a:noFill/>
            <a:miter lim="800000"/>
            <a:headEnd/>
            <a:tailEnd/>
          </a:ln>
        </p:spPr>
      </p:pic>
      <p:sp>
        <p:nvSpPr>
          <p:cNvPr id="15" name="Rectangle 14"/>
          <p:cNvSpPr/>
          <p:nvPr/>
        </p:nvSpPr>
        <p:spPr>
          <a:xfrm>
            <a:off x="2209800" y="3733800"/>
            <a:ext cx="4910206" cy="923330"/>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Thank You!</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LID_Page_13.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2.xml><?xml version="1.0" encoding="utf-8"?>
<a:themeOverride xmlns:a="http://schemas.openxmlformats.org/drawingml/2006/main">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themeOverride>
</file>

<file path=docProps/app.xml><?xml version="1.0" encoding="utf-8"?>
<Properties xmlns="http://schemas.openxmlformats.org/officeDocument/2006/extended-properties" xmlns:vt="http://schemas.openxmlformats.org/officeDocument/2006/docPropsVTypes">
  <Template/>
  <TotalTime>1978</TotalTime>
  <Words>883</Words>
  <Application>Microsoft Office PowerPoint</Application>
  <PresentationFormat>On-screen Show (4:3)</PresentationFormat>
  <Paragraphs>226</Paragraphs>
  <Slides>83</Slides>
  <Notes>14</Notes>
  <HiddenSlides>0</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Flow</vt:lpstr>
      <vt:lpstr>Ozarks Water Watch</vt:lpstr>
      <vt:lpstr>Our Mission</vt:lpstr>
      <vt:lpstr>Board of Trustees</vt:lpstr>
      <vt:lpstr>Slide 4</vt:lpstr>
      <vt:lpstr>Program Priorities</vt:lpstr>
      <vt:lpstr>LID: Low Impact Development</vt:lpstr>
      <vt:lpstr>LID: Low Impact Development a design manual for urban areas</vt:lpstr>
      <vt:lpstr>Real Life Examples</vt:lpstr>
      <vt:lpstr>Slide 9</vt:lpstr>
      <vt:lpstr>SLOW    SPREAD       SOAK </vt:lpstr>
      <vt:lpstr>LID Facilities</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LID: Overview</vt:lpstr>
      <vt:lpstr>Slide 30</vt:lpstr>
      <vt:lpstr>Slide 31</vt:lpstr>
      <vt:lpstr>Slide 32</vt:lpstr>
      <vt:lpstr>Slide 33</vt:lpstr>
      <vt:lpstr>Slide 34</vt:lpstr>
      <vt:lpstr>LID Facilities</vt:lpstr>
      <vt:lpstr>Slide 36</vt:lpstr>
      <vt:lpstr>Slide 37</vt:lpstr>
      <vt:lpstr>Slide 38</vt:lpstr>
      <vt:lpstr>Slide 39</vt:lpstr>
      <vt:lpstr>LID: Low Impact Development a design manual for urban areas</vt:lpstr>
      <vt:lpstr>Slide 41</vt:lpstr>
      <vt:lpstr>www.greencircleshoppingcenter.com</vt:lpstr>
      <vt:lpstr>What is Green Building?</vt:lpstr>
      <vt:lpstr>Green Circle Project Goals</vt:lpstr>
      <vt:lpstr>Slide 45</vt:lpstr>
      <vt:lpstr>Slide 46</vt:lpstr>
      <vt:lpstr>Site Challenges</vt:lpstr>
      <vt:lpstr>BMPs Best Management Practices</vt:lpstr>
      <vt:lpstr>Slide 49</vt:lpstr>
      <vt:lpstr>Site Features</vt:lpstr>
      <vt:lpstr>Slide 51</vt:lpstr>
      <vt:lpstr>Slide 52</vt:lpstr>
      <vt:lpstr>Slide 53</vt:lpstr>
      <vt:lpstr>Green Roof</vt:lpstr>
      <vt:lpstr>Land / Building Ratio typical strip mall</vt:lpstr>
      <vt:lpstr>Slide 56</vt:lpstr>
      <vt:lpstr>Slide 57</vt:lpstr>
      <vt:lpstr>Rainwater Harvesting Applications</vt:lpstr>
      <vt:lpstr>Slide 59</vt:lpstr>
      <vt:lpstr>Slide 60</vt:lpstr>
      <vt:lpstr>Slide 61</vt:lpstr>
      <vt:lpstr>Pervious Pavement Benefits</vt:lpstr>
      <vt:lpstr>Preliminary Results</vt:lpstr>
      <vt:lpstr>Slide 64</vt:lpstr>
      <vt:lpstr>Slide 65</vt:lpstr>
      <vt:lpstr>Administration Building Features</vt:lpstr>
      <vt:lpstr>Administration Building Features</vt:lpstr>
      <vt:lpstr>Pervious Pavement</vt:lpstr>
      <vt:lpstr>Bioretension Basin</vt:lpstr>
      <vt:lpstr>Slide 70</vt:lpstr>
      <vt:lpstr>Slide 71</vt:lpstr>
      <vt:lpstr>(Natural) Overflow Parking</vt:lpstr>
      <vt:lpstr>Other Sites</vt:lpstr>
      <vt:lpstr>Slide 74</vt:lpstr>
      <vt:lpstr>Slide 75</vt:lpstr>
      <vt:lpstr>Slide 76</vt:lpstr>
      <vt:lpstr>Slide 77</vt:lpstr>
      <vt:lpstr>Slide 78</vt:lpstr>
      <vt:lpstr>Slide 79</vt:lpstr>
      <vt:lpstr>Slide 80</vt:lpstr>
      <vt:lpstr>City of Ozark Community Center</vt:lpstr>
      <vt:lpstr>LID Watershed Approach</vt:lpstr>
      <vt:lpstr>Slide 83</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Upper White River  Basin Foundation</dc:title>
  <dc:creator> </dc:creator>
  <cp:lastModifiedBy>David Casaletto</cp:lastModifiedBy>
  <cp:revision>147</cp:revision>
  <dcterms:created xsi:type="dcterms:W3CDTF">2008-07-09T19:21:15Z</dcterms:created>
  <dcterms:modified xsi:type="dcterms:W3CDTF">2011-01-01T21:00:41Z</dcterms:modified>
</cp:coreProperties>
</file>